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304" r:id="rId3"/>
    <p:sldId id="305" r:id="rId4"/>
    <p:sldId id="307" r:id="rId5"/>
    <p:sldId id="306" r:id="rId6"/>
    <p:sldId id="308" r:id="rId7"/>
    <p:sldId id="310" r:id="rId8"/>
    <p:sldId id="311" r:id="rId9"/>
    <p:sldId id="312" r:id="rId10"/>
    <p:sldId id="313" r:id="rId11"/>
    <p:sldId id="314" r:id="rId12"/>
    <p:sldId id="315" r:id="rId13"/>
    <p:sldId id="316" r:id="rId14"/>
    <p:sldId id="317" r:id="rId15"/>
    <p:sldId id="318" r:id="rId16"/>
    <p:sldId id="319" r:id="rId17"/>
    <p:sldId id="320" r:id="rId18"/>
    <p:sldId id="321" r:id="rId19"/>
    <p:sldId id="322" r:id="rId20"/>
    <p:sldId id="324" r:id="rId21"/>
    <p:sldId id="323" r:id="rId22"/>
    <p:sldId id="309" r:id="rId23"/>
    <p:sldId id="325" r:id="rId24"/>
    <p:sldId id="326" r:id="rId25"/>
    <p:sldId id="327" r:id="rId26"/>
    <p:sldId id="328" r:id="rId27"/>
    <p:sldId id="329" r:id="rId28"/>
    <p:sldId id="330" r:id="rId29"/>
    <p:sldId id="331" r:id="rId30"/>
    <p:sldId id="332" r:id="rId31"/>
    <p:sldId id="333" r:id="rId32"/>
    <p:sldId id="334" r:id="rId33"/>
  </p:sldIdLst>
  <p:sldSz cx="9144000" cy="6858000" type="screen4x3"/>
  <p:notesSz cx="7099300" cy="10234613"/>
  <p:defaultTex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92433"/>
    <a:srgbClr val="A4AA64"/>
    <a:srgbClr val="FAA61D"/>
    <a:srgbClr val="00B0D0"/>
    <a:srgbClr val="F0F0F0"/>
    <a:srgbClr val="EAEAEA"/>
    <a:srgbClr val="F8F8F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496" autoAdjust="0"/>
    <p:restoredTop sz="94671" autoAdjust="0"/>
  </p:normalViewPr>
  <p:slideViewPr>
    <p:cSldViewPr>
      <p:cViewPr varScale="1">
        <p:scale>
          <a:sx n="69" d="100"/>
          <a:sy n="69" d="100"/>
        </p:scale>
        <p:origin x="1416" y="66"/>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dias">
    <p:spTree>
      <p:nvGrpSpPr>
        <p:cNvPr id="1" name=""/>
        <p:cNvGrpSpPr/>
        <p:nvPr/>
      </p:nvGrpSpPr>
      <p:grpSpPr>
        <a:xfrm>
          <a:off x="0" y="0"/>
          <a:ext cx="0" cy="0"/>
          <a:chOff x="0" y="0"/>
          <a:chExt cx="0" cy="0"/>
        </a:xfrm>
      </p:grpSpPr>
      <p:sp>
        <p:nvSpPr>
          <p:cNvPr id="2" name="Titel 1"/>
          <p:cNvSpPr>
            <a:spLocks noGrp="1"/>
          </p:cNvSpPr>
          <p:nvPr>
            <p:ph type="ctrTitle"/>
          </p:nvPr>
        </p:nvSpPr>
        <p:spPr>
          <a:xfrm>
            <a:off x="685800" y="2130425"/>
            <a:ext cx="7772400" cy="1470025"/>
          </a:xfrm>
        </p:spPr>
        <p:txBody>
          <a:bodyPr/>
          <a:lstStyle/>
          <a:p>
            <a:r>
              <a:rPr lang="da-DK" smtClean="0"/>
              <a:t>Klik for at redigere titeltypografi i masteren</a:t>
            </a:r>
            <a:endParaRPr lang="da-DK"/>
          </a:p>
        </p:txBody>
      </p:sp>
      <p:sp>
        <p:nvSpPr>
          <p:cNvPr id="3" name="Undertitel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a-DK" smtClean="0"/>
              <a:t>Klik for at redigere undertiteltypografien i masteren</a:t>
            </a:r>
            <a:endParaRPr lang="da-DK"/>
          </a:p>
        </p:txBody>
      </p:sp>
      <p:sp>
        <p:nvSpPr>
          <p:cNvPr id="4" name="Pladsholder til dato 3"/>
          <p:cNvSpPr>
            <a:spLocks noGrp="1"/>
          </p:cNvSpPr>
          <p:nvPr>
            <p:ph type="dt" sz="half" idx="10"/>
          </p:nvPr>
        </p:nvSpPr>
        <p:spPr/>
        <p:txBody>
          <a:bodyPr/>
          <a:lstStyle/>
          <a:p>
            <a:fld id="{47B0B8BD-FD68-44B8-A9D4-4C9CAA0FD181}" type="datetimeFigureOut">
              <a:rPr lang="da-DK" smtClean="0"/>
              <a:pPr/>
              <a:t>10-11-2017</a:t>
            </a:fld>
            <a:endParaRPr lang="da-DK"/>
          </a:p>
        </p:txBody>
      </p:sp>
      <p:sp>
        <p:nvSpPr>
          <p:cNvPr id="5" name="Pladsholder til sidefod 4"/>
          <p:cNvSpPr>
            <a:spLocks noGrp="1"/>
          </p:cNvSpPr>
          <p:nvPr>
            <p:ph type="ftr" sz="quarter" idx="11"/>
          </p:nvPr>
        </p:nvSpPr>
        <p:spPr/>
        <p:txBody>
          <a:bodyPr/>
          <a:lstStyle/>
          <a:p>
            <a:endParaRPr lang="da-DK"/>
          </a:p>
        </p:txBody>
      </p:sp>
      <p:sp>
        <p:nvSpPr>
          <p:cNvPr id="6" name="Pladsholder til diasnummer 5"/>
          <p:cNvSpPr>
            <a:spLocks noGrp="1"/>
          </p:cNvSpPr>
          <p:nvPr>
            <p:ph type="sldNum" sz="quarter" idx="12"/>
          </p:nvPr>
        </p:nvSpPr>
        <p:spPr/>
        <p:txBody>
          <a:bodyPr/>
          <a:lstStyle/>
          <a:p>
            <a:fld id="{D3F3B3EC-4608-4060-863E-3DC8E248F7BD}" type="slidenum">
              <a:rPr lang="da-DK" smtClean="0"/>
              <a:pPr/>
              <a:t>‹nr.›</a:t>
            </a:fld>
            <a:endParaRPr lang="da-DK"/>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og lodret teks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smtClean="0"/>
              <a:t>Klik for at redigere titeltypografi i masteren</a:t>
            </a:r>
            <a:endParaRPr lang="da-DK"/>
          </a:p>
        </p:txBody>
      </p:sp>
      <p:sp>
        <p:nvSpPr>
          <p:cNvPr id="3" name="Pladsholder til lodret titel 2"/>
          <p:cNvSpPr>
            <a:spLocks noGrp="1"/>
          </p:cNvSpPr>
          <p:nvPr>
            <p:ph type="body" orient="vert" idx="1"/>
          </p:nvPr>
        </p:nvSpPr>
        <p:spPr/>
        <p:txBody>
          <a:bodyPr vert="eaVert"/>
          <a:lstStyle/>
          <a:p>
            <a:pPr lvl="0"/>
            <a:r>
              <a:rPr lang="da-DK" smtClean="0"/>
              <a:t>Klik for at redigere typografi i masteren</a:t>
            </a:r>
          </a:p>
          <a:p>
            <a:pPr lvl="1"/>
            <a:r>
              <a:rPr lang="da-DK" smtClean="0"/>
              <a:t>Andet niveau</a:t>
            </a:r>
          </a:p>
          <a:p>
            <a:pPr lvl="2"/>
            <a:r>
              <a:rPr lang="da-DK" smtClean="0"/>
              <a:t>Tredje niveau</a:t>
            </a:r>
          </a:p>
          <a:p>
            <a:pPr lvl="3"/>
            <a:r>
              <a:rPr lang="da-DK" smtClean="0"/>
              <a:t>Fjerde niveau</a:t>
            </a:r>
          </a:p>
          <a:p>
            <a:pPr lvl="4"/>
            <a:r>
              <a:rPr lang="da-DK" smtClean="0"/>
              <a:t>Femte niveau</a:t>
            </a:r>
            <a:endParaRPr lang="da-DK"/>
          </a:p>
        </p:txBody>
      </p:sp>
      <p:sp>
        <p:nvSpPr>
          <p:cNvPr id="4" name="Pladsholder til dato 3"/>
          <p:cNvSpPr>
            <a:spLocks noGrp="1"/>
          </p:cNvSpPr>
          <p:nvPr>
            <p:ph type="dt" sz="half" idx="10"/>
          </p:nvPr>
        </p:nvSpPr>
        <p:spPr/>
        <p:txBody>
          <a:bodyPr/>
          <a:lstStyle/>
          <a:p>
            <a:fld id="{47B0B8BD-FD68-44B8-A9D4-4C9CAA0FD181}" type="datetimeFigureOut">
              <a:rPr lang="da-DK" smtClean="0"/>
              <a:pPr/>
              <a:t>10-11-2017</a:t>
            </a:fld>
            <a:endParaRPr lang="da-DK"/>
          </a:p>
        </p:txBody>
      </p:sp>
      <p:sp>
        <p:nvSpPr>
          <p:cNvPr id="5" name="Pladsholder til sidefod 4"/>
          <p:cNvSpPr>
            <a:spLocks noGrp="1"/>
          </p:cNvSpPr>
          <p:nvPr>
            <p:ph type="ftr" sz="quarter" idx="11"/>
          </p:nvPr>
        </p:nvSpPr>
        <p:spPr/>
        <p:txBody>
          <a:bodyPr/>
          <a:lstStyle/>
          <a:p>
            <a:endParaRPr lang="da-DK"/>
          </a:p>
        </p:txBody>
      </p:sp>
      <p:sp>
        <p:nvSpPr>
          <p:cNvPr id="6" name="Pladsholder til diasnummer 5"/>
          <p:cNvSpPr>
            <a:spLocks noGrp="1"/>
          </p:cNvSpPr>
          <p:nvPr>
            <p:ph type="sldNum" sz="quarter" idx="12"/>
          </p:nvPr>
        </p:nvSpPr>
        <p:spPr/>
        <p:txBody>
          <a:bodyPr/>
          <a:lstStyle/>
          <a:p>
            <a:fld id="{D3F3B3EC-4608-4060-863E-3DC8E248F7BD}" type="slidenum">
              <a:rPr lang="da-DK" smtClean="0"/>
              <a:pPr/>
              <a:t>‹nr.›</a:t>
            </a:fld>
            <a:endParaRPr lang="da-DK"/>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Lodret titel og tekst">
    <p:spTree>
      <p:nvGrpSpPr>
        <p:cNvPr id="1" name=""/>
        <p:cNvGrpSpPr/>
        <p:nvPr/>
      </p:nvGrpSpPr>
      <p:grpSpPr>
        <a:xfrm>
          <a:off x="0" y="0"/>
          <a:ext cx="0" cy="0"/>
          <a:chOff x="0" y="0"/>
          <a:chExt cx="0" cy="0"/>
        </a:xfrm>
      </p:grpSpPr>
      <p:sp>
        <p:nvSpPr>
          <p:cNvPr id="2" name="Lodret titel 1"/>
          <p:cNvSpPr>
            <a:spLocks noGrp="1"/>
          </p:cNvSpPr>
          <p:nvPr>
            <p:ph type="title" orient="vert"/>
          </p:nvPr>
        </p:nvSpPr>
        <p:spPr>
          <a:xfrm>
            <a:off x="6629400" y="274638"/>
            <a:ext cx="2057400" cy="5851525"/>
          </a:xfrm>
        </p:spPr>
        <p:txBody>
          <a:bodyPr vert="eaVert"/>
          <a:lstStyle/>
          <a:p>
            <a:r>
              <a:rPr lang="da-DK" smtClean="0"/>
              <a:t>Klik for at redigere titeltypografi i masteren</a:t>
            </a:r>
            <a:endParaRPr lang="da-DK"/>
          </a:p>
        </p:txBody>
      </p:sp>
      <p:sp>
        <p:nvSpPr>
          <p:cNvPr id="3" name="Pladsholder til lodret titel 2"/>
          <p:cNvSpPr>
            <a:spLocks noGrp="1"/>
          </p:cNvSpPr>
          <p:nvPr>
            <p:ph type="body" orient="vert" idx="1"/>
          </p:nvPr>
        </p:nvSpPr>
        <p:spPr>
          <a:xfrm>
            <a:off x="457200" y="274638"/>
            <a:ext cx="6019800" cy="5851525"/>
          </a:xfrm>
        </p:spPr>
        <p:txBody>
          <a:bodyPr vert="eaVert"/>
          <a:lstStyle/>
          <a:p>
            <a:pPr lvl="0"/>
            <a:r>
              <a:rPr lang="da-DK" smtClean="0"/>
              <a:t>Klik for at redigere typografi i masteren</a:t>
            </a:r>
          </a:p>
          <a:p>
            <a:pPr lvl="1"/>
            <a:r>
              <a:rPr lang="da-DK" smtClean="0"/>
              <a:t>Andet niveau</a:t>
            </a:r>
          </a:p>
          <a:p>
            <a:pPr lvl="2"/>
            <a:r>
              <a:rPr lang="da-DK" smtClean="0"/>
              <a:t>Tredje niveau</a:t>
            </a:r>
          </a:p>
          <a:p>
            <a:pPr lvl="3"/>
            <a:r>
              <a:rPr lang="da-DK" smtClean="0"/>
              <a:t>Fjerde niveau</a:t>
            </a:r>
          </a:p>
          <a:p>
            <a:pPr lvl="4"/>
            <a:r>
              <a:rPr lang="da-DK" smtClean="0"/>
              <a:t>Femte niveau</a:t>
            </a:r>
            <a:endParaRPr lang="da-DK"/>
          </a:p>
        </p:txBody>
      </p:sp>
      <p:sp>
        <p:nvSpPr>
          <p:cNvPr id="4" name="Pladsholder til dato 3"/>
          <p:cNvSpPr>
            <a:spLocks noGrp="1"/>
          </p:cNvSpPr>
          <p:nvPr>
            <p:ph type="dt" sz="half" idx="10"/>
          </p:nvPr>
        </p:nvSpPr>
        <p:spPr/>
        <p:txBody>
          <a:bodyPr/>
          <a:lstStyle/>
          <a:p>
            <a:fld id="{47B0B8BD-FD68-44B8-A9D4-4C9CAA0FD181}" type="datetimeFigureOut">
              <a:rPr lang="da-DK" smtClean="0"/>
              <a:pPr/>
              <a:t>10-11-2017</a:t>
            </a:fld>
            <a:endParaRPr lang="da-DK"/>
          </a:p>
        </p:txBody>
      </p:sp>
      <p:sp>
        <p:nvSpPr>
          <p:cNvPr id="5" name="Pladsholder til sidefod 4"/>
          <p:cNvSpPr>
            <a:spLocks noGrp="1"/>
          </p:cNvSpPr>
          <p:nvPr>
            <p:ph type="ftr" sz="quarter" idx="11"/>
          </p:nvPr>
        </p:nvSpPr>
        <p:spPr/>
        <p:txBody>
          <a:bodyPr/>
          <a:lstStyle/>
          <a:p>
            <a:endParaRPr lang="da-DK"/>
          </a:p>
        </p:txBody>
      </p:sp>
      <p:sp>
        <p:nvSpPr>
          <p:cNvPr id="6" name="Pladsholder til diasnummer 5"/>
          <p:cNvSpPr>
            <a:spLocks noGrp="1"/>
          </p:cNvSpPr>
          <p:nvPr>
            <p:ph type="sldNum" sz="quarter" idx="12"/>
          </p:nvPr>
        </p:nvSpPr>
        <p:spPr/>
        <p:txBody>
          <a:bodyPr/>
          <a:lstStyle/>
          <a:p>
            <a:fld id="{D3F3B3EC-4608-4060-863E-3DC8E248F7BD}" type="slidenum">
              <a:rPr lang="da-DK" smtClean="0"/>
              <a:pPr/>
              <a:t>‹nr.›</a:t>
            </a:fld>
            <a:endParaRPr lang="da-DK"/>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og indholdsobjek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smtClean="0"/>
              <a:t>Klik for at redigere titeltypografi i masteren</a:t>
            </a:r>
            <a:endParaRPr lang="da-DK"/>
          </a:p>
        </p:txBody>
      </p:sp>
      <p:sp>
        <p:nvSpPr>
          <p:cNvPr id="3" name="Pladsholder til indhold 2"/>
          <p:cNvSpPr>
            <a:spLocks noGrp="1"/>
          </p:cNvSpPr>
          <p:nvPr>
            <p:ph idx="1"/>
          </p:nvPr>
        </p:nvSpPr>
        <p:spPr/>
        <p:txBody>
          <a:bodyPr/>
          <a:lstStyle/>
          <a:p>
            <a:pPr lvl="0"/>
            <a:r>
              <a:rPr lang="da-DK" smtClean="0"/>
              <a:t>Klik for at redigere typografi i masteren</a:t>
            </a:r>
          </a:p>
          <a:p>
            <a:pPr lvl="1"/>
            <a:r>
              <a:rPr lang="da-DK" smtClean="0"/>
              <a:t>Andet niveau</a:t>
            </a:r>
          </a:p>
          <a:p>
            <a:pPr lvl="2"/>
            <a:r>
              <a:rPr lang="da-DK" smtClean="0"/>
              <a:t>Tredje niveau</a:t>
            </a:r>
          </a:p>
          <a:p>
            <a:pPr lvl="3"/>
            <a:r>
              <a:rPr lang="da-DK" smtClean="0"/>
              <a:t>Fjerde niveau</a:t>
            </a:r>
          </a:p>
          <a:p>
            <a:pPr lvl="4"/>
            <a:r>
              <a:rPr lang="da-DK" smtClean="0"/>
              <a:t>Femte niveau</a:t>
            </a:r>
            <a:endParaRPr lang="da-DK"/>
          </a:p>
        </p:txBody>
      </p:sp>
      <p:sp>
        <p:nvSpPr>
          <p:cNvPr id="4" name="Pladsholder til dato 3"/>
          <p:cNvSpPr>
            <a:spLocks noGrp="1"/>
          </p:cNvSpPr>
          <p:nvPr>
            <p:ph type="dt" sz="half" idx="10"/>
          </p:nvPr>
        </p:nvSpPr>
        <p:spPr/>
        <p:txBody>
          <a:bodyPr/>
          <a:lstStyle/>
          <a:p>
            <a:fld id="{47B0B8BD-FD68-44B8-A9D4-4C9CAA0FD181}" type="datetimeFigureOut">
              <a:rPr lang="da-DK" smtClean="0"/>
              <a:pPr/>
              <a:t>10-11-2017</a:t>
            </a:fld>
            <a:endParaRPr lang="da-DK"/>
          </a:p>
        </p:txBody>
      </p:sp>
      <p:sp>
        <p:nvSpPr>
          <p:cNvPr id="5" name="Pladsholder til sidefod 4"/>
          <p:cNvSpPr>
            <a:spLocks noGrp="1"/>
          </p:cNvSpPr>
          <p:nvPr>
            <p:ph type="ftr" sz="quarter" idx="11"/>
          </p:nvPr>
        </p:nvSpPr>
        <p:spPr/>
        <p:txBody>
          <a:bodyPr/>
          <a:lstStyle/>
          <a:p>
            <a:endParaRPr lang="da-DK"/>
          </a:p>
        </p:txBody>
      </p:sp>
      <p:sp>
        <p:nvSpPr>
          <p:cNvPr id="6" name="Pladsholder til diasnummer 5"/>
          <p:cNvSpPr>
            <a:spLocks noGrp="1"/>
          </p:cNvSpPr>
          <p:nvPr>
            <p:ph type="sldNum" sz="quarter" idx="12"/>
          </p:nvPr>
        </p:nvSpPr>
        <p:spPr/>
        <p:txBody>
          <a:bodyPr/>
          <a:lstStyle/>
          <a:p>
            <a:fld id="{D3F3B3EC-4608-4060-863E-3DC8E248F7BD}" type="slidenum">
              <a:rPr lang="da-DK" smtClean="0"/>
              <a:pPr/>
              <a:t>‹nr.›</a:t>
            </a:fld>
            <a:endParaRPr lang="da-DK"/>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fsnitsoverskrift">
    <p:spTree>
      <p:nvGrpSpPr>
        <p:cNvPr id="1" name=""/>
        <p:cNvGrpSpPr/>
        <p:nvPr/>
      </p:nvGrpSpPr>
      <p:grpSpPr>
        <a:xfrm>
          <a:off x="0" y="0"/>
          <a:ext cx="0" cy="0"/>
          <a:chOff x="0" y="0"/>
          <a:chExt cx="0" cy="0"/>
        </a:xfrm>
      </p:grpSpPr>
      <p:sp>
        <p:nvSpPr>
          <p:cNvPr id="2" name="Titel 1"/>
          <p:cNvSpPr>
            <a:spLocks noGrp="1"/>
          </p:cNvSpPr>
          <p:nvPr>
            <p:ph type="title"/>
          </p:nvPr>
        </p:nvSpPr>
        <p:spPr>
          <a:xfrm>
            <a:off x="722313" y="4406900"/>
            <a:ext cx="7772400" cy="1362075"/>
          </a:xfrm>
        </p:spPr>
        <p:txBody>
          <a:bodyPr anchor="t"/>
          <a:lstStyle>
            <a:lvl1pPr algn="l">
              <a:defRPr sz="4000" b="1" cap="all"/>
            </a:lvl1pPr>
          </a:lstStyle>
          <a:p>
            <a:r>
              <a:rPr lang="da-DK" smtClean="0"/>
              <a:t>Klik for at redigere titeltypografi i masteren</a:t>
            </a:r>
            <a:endParaRPr lang="da-DK"/>
          </a:p>
        </p:txBody>
      </p:sp>
      <p:sp>
        <p:nvSpPr>
          <p:cNvPr id="3" name="Pladsholder til tekst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a-DK" smtClean="0"/>
              <a:t>Klik for at redigere typografi i masteren</a:t>
            </a:r>
          </a:p>
        </p:txBody>
      </p:sp>
      <p:sp>
        <p:nvSpPr>
          <p:cNvPr id="4" name="Pladsholder til dato 3"/>
          <p:cNvSpPr>
            <a:spLocks noGrp="1"/>
          </p:cNvSpPr>
          <p:nvPr>
            <p:ph type="dt" sz="half" idx="10"/>
          </p:nvPr>
        </p:nvSpPr>
        <p:spPr/>
        <p:txBody>
          <a:bodyPr/>
          <a:lstStyle/>
          <a:p>
            <a:fld id="{47B0B8BD-FD68-44B8-A9D4-4C9CAA0FD181}" type="datetimeFigureOut">
              <a:rPr lang="da-DK" smtClean="0"/>
              <a:pPr/>
              <a:t>10-11-2017</a:t>
            </a:fld>
            <a:endParaRPr lang="da-DK"/>
          </a:p>
        </p:txBody>
      </p:sp>
      <p:sp>
        <p:nvSpPr>
          <p:cNvPr id="5" name="Pladsholder til sidefod 4"/>
          <p:cNvSpPr>
            <a:spLocks noGrp="1"/>
          </p:cNvSpPr>
          <p:nvPr>
            <p:ph type="ftr" sz="quarter" idx="11"/>
          </p:nvPr>
        </p:nvSpPr>
        <p:spPr/>
        <p:txBody>
          <a:bodyPr/>
          <a:lstStyle/>
          <a:p>
            <a:endParaRPr lang="da-DK"/>
          </a:p>
        </p:txBody>
      </p:sp>
      <p:sp>
        <p:nvSpPr>
          <p:cNvPr id="6" name="Pladsholder til diasnummer 5"/>
          <p:cNvSpPr>
            <a:spLocks noGrp="1"/>
          </p:cNvSpPr>
          <p:nvPr>
            <p:ph type="sldNum" sz="quarter" idx="12"/>
          </p:nvPr>
        </p:nvSpPr>
        <p:spPr/>
        <p:txBody>
          <a:bodyPr/>
          <a:lstStyle/>
          <a:p>
            <a:fld id="{D3F3B3EC-4608-4060-863E-3DC8E248F7BD}" type="slidenum">
              <a:rPr lang="da-DK" smtClean="0"/>
              <a:pPr/>
              <a:t>‹nr.›</a:t>
            </a:fld>
            <a:endParaRPr lang="da-DK"/>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o indholdsobjekter">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smtClean="0"/>
              <a:t>Klik for at redigere titeltypografi i masteren</a:t>
            </a:r>
            <a:endParaRPr lang="da-DK"/>
          </a:p>
        </p:txBody>
      </p:sp>
      <p:sp>
        <p:nvSpPr>
          <p:cNvPr id="3" name="Pladsholder til indhold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a-DK" smtClean="0"/>
              <a:t>Klik for at redigere typografi i masteren</a:t>
            </a:r>
          </a:p>
          <a:p>
            <a:pPr lvl="1"/>
            <a:r>
              <a:rPr lang="da-DK" smtClean="0"/>
              <a:t>Andet niveau</a:t>
            </a:r>
          </a:p>
          <a:p>
            <a:pPr lvl="2"/>
            <a:r>
              <a:rPr lang="da-DK" smtClean="0"/>
              <a:t>Tredje niveau</a:t>
            </a:r>
          </a:p>
          <a:p>
            <a:pPr lvl="3"/>
            <a:r>
              <a:rPr lang="da-DK" smtClean="0"/>
              <a:t>Fjerde niveau</a:t>
            </a:r>
          </a:p>
          <a:p>
            <a:pPr lvl="4"/>
            <a:r>
              <a:rPr lang="da-DK" smtClean="0"/>
              <a:t>Femte niveau</a:t>
            </a:r>
            <a:endParaRPr lang="da-DK"/>
          </a:p>
        </p:txBody>
      </p:sp>
      <p:sp>
        <p:nvSpPr>
          <p:cNvPr id="4" name="Pladsholder til indhold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a-DK" smtClean="0"/>
              <a:t>Klik for at redigere typografi i masteren</a:t>
            </a:r>
          </a:p>
          <a:p>
            <a:pPr lvl="1"/>
            <a:r>
              <a:rPr lang="da-DK" smtClean="0"/>
              <a:t>Andet niveau</a:t>
            </a:r>
          </a:p>
          <a:p>
            <a:pPr lvl="2"/>
            <a:r>
              <a:rPr lang="da-DK" smtClean="0"/>
              <a:t>Tredje niveau</a:t>
            </a:r>
          </a:p>
          <a:p>
            <a:pPr lvl="3"/>
            <a:r>
              <a:rPr lang="da-DK" smtClean="0"/>
              <a:t>Fjerde niveau</a:t>
            </a:r>
          </a:p>
          <a:p>
            <a:pPr lvl="4"/>
            <a:r>
              <a:rPr lang="da-DK" smtClean="0"/>
              <a:t>Femte niveau</a:t>
            </a:r>
            <a:endParaRPr lang="da-DK"/>
          </a:p>
        </p:txBody>
      </p:sp>
      <p:sp>
        <p:nvSpPr>
          <p:cNvPr id="5" name="Pladsholder til dato 4"/>
          <p:cNvSpPr>
            <a:spLocks noGrp="1"/>
          </p:cNvSpPr>
          <p:nvPr>
            <p:ph type="dt" sz="half" idx="10"/>
          </p:nvPr>
        </p:nvSpPr>
        <p:spPr/>
        <p:txBody>
          <a:bodyPr/>
          <a:lstStyle/>
          <a:p>
            <a:fld id="{47B0B8BD-FD68-44B8-A9D4-4C9CAA0FD181}" type="datetimeFigureOut">
              <a:rPr lang="da-DK" smtClean="0"/>
              <a:pPr/>
              <a:t>10-11-2017</a:t>
            </a:fld>
            <a:endParaRPr lang="da-DK"/>
          </a:p>
        </p:txBody>
      </p:sp>
      <p:sp>
        <p:nvSpPr>
          <p:cNvPr id="6" name="Pladsholder til sidefod 5"/>
          <p:cNvSpPr>
            <a:spLocks noGrp="1"/>
          </p:cNvSpPr>
          <p:nvPr>
            <p:ph type="ftr" sz="quarter" idx="11"/>
          </p:nvPr>
        </p:nvSpPr>
        <p:spPr/>
        <p:txBody>
          <a:bodyPr/>
          <a:lstStyle/>
          <a:p>
            <a:endParaRPr lang="da-DK"/>
          </a:p>
        </p:txBody>
      </p:sp>
      <p:sp>
        <p:nvSpPr>
          <p:cNvPr id="7" name="Pladsholder til diasnummer 6"/>
          <p:cNvSpPr>
            <a:spLocks noGrp="1"/>
          </p:cNvSpPr>
          <p:nvPr>
            <p:ph type="sldNum" sz="quarter" idx="12"/>
          </p:nvPr>
        </p:nvSpPr>
        <p:spPr/>
        <p:txBody>
          <a:bodyPr/>
          <a:lstStyle/>
          <a:p>
            <a:fld id="{D3F3B3EC-4608-4060-863E-3DC8E248F7BD}" type="slidenum">
              <a:rPr lang="da-DK" smtClean="0"/>
              <a:pPr/>
              <a:t>‹nr.›</a:t>
            </a:fld>
            <a:endParaRPr lang="da-DK"/>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Sammenligning">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a:lvl1pPr>
          </a:lstStyle>
          <a:p>
            <a:r>
              <a:rPr lang="da-DK" smtClean="0"/>
              <a:t>Klik for at redigere titeltypografi i masteren</a:t>
            </a:r>
            <a:endParaRPr lang="da-DK"/>
          </a:p>
        </p:txBody>
      </p:sp>
      <p:sp>
        <p:nvSpPr>
          <p:cNvPr id="3" name="Pladsholder til tekst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a-DK" smtClean="0"/>
              <a:t>Klik for at redigere typografi i masteren</a:t>
            </a:r>
          </a:p>
        </p:txBody>
      </p:sp>
      <p:sp>
        <p:nvSpPr>
          <p:cNvPr id="4" name="Pladsholder til indhold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a-DK" smtClean="0"/>
              <a:t>Klik for at redigere typografi i masteren</a:t>
            </a:r>
          </a:p>
          <a:p>
            <a:pPr lvl="1"/>
            <a:r>
              <a:rPr lang="da-DK" smtClean="0"/>
              <a:t>Andet niveau</a:t>
            </a:r>
          </a:p>
          <a:p>
            <a:pPr lvl="2"/>
            <a:r>
              <a:rPr lang="da-DK" smtClean="0"/>
              <a:t>Tredje niveau</a:t>
            </a:r>
          </a:p>
          <a:p>
            <a:pPr lvl="3"/>
            <a:r>
              <a:rPr lang="da-DK" smtClean="0"/>
              <a:t>Fjerde niveau</a:t>
            </a:r>
          </a:p>
          <a:p>
            <a:pPr lvl="4"/>
            <a:r>
              <a:rPr lang="da-DK" smtClean="0"/>
              <a:t>Femte niveau</a:t>
            </a:r>
            <a:endParaRPr lang="da-DK"/>
          </a:p>
        </p:txBody>
      </p:sp>
      <p:sp>
        <p:nvSpPr>
          <p:cNvPr id="5" name="Pladsholder til tekst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a-DK" smtClean="0"/>
              <a:t>Klik for at redigere typografi i masteren</a:t>
            </a:r>
          </a:p>
        </p:txBody>
      </p:sp>
      <p:sp>
        <p:nvSpPr>
          <p:cNvPr id="6" name="Pladsholder til indhold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a-DK" smtClean="0"/>
              <a:t>Klik for at redigere typografi i masteren</a:t>
            </a:r>
          </a:p>
          <a:p>
            <a:pPr lvl="1"/>
            <a:r>
              <a:rPr lang="da-DK" smtClean="0"/>
              <a:t>Andet niveau</a:t>
            </a:r>
          </a:p>
          <a:p>
            <a:pPr lvl="2"/>
            <a:r>
              <a:rPr lang="da-DK" smtClean="0"/>
              <a:t>Tredje niveau</a:t>
            </a:r>
          </a:p>
          <a:p>
            <a:pPr lvl="3"/>
            <a:r>
              <a:rPr lang="da-DK" smtClean="0"/>
              <a:t>Fjerde niveau</a:t>
            </a:r>
          </a:p>
          <a:p>
            <a:pPr lvl="4"/>
            <a:r>
              <a:rPr lang="da-DK" smtClean="0"/>
              <a:t>Femte niveau</a:t>
            </a:r>
            <a:endParaRPr lang="da-DK"/>
          </a:p>
        </p:txBody>
      </p:sp>
      <p:sp>
        <p:nvSpPr>
          <p:cNvPr id="7" name="Pladsholder til dato 6"/>
          <p:cNvSpPr>
            <a:spLocks noGrp="1"/>
          </p:cNvSpPr>
          <p:nvPr>
            <p:ph type="dt" sz="half" idx="10"/>
          </p:nvPr>
        </p:nvSpPr>
        <p:spPr/>
        <p:txBody>
          <a:bodyPr/>
          <a:lstStyle/>
          <a:p>
            <a:fld id="{47B0B8BD-FD68-44B8-A9D4-4C9CAA0FD181}" type="datetimeFigureOut">
              <a:rPr lang="da-DK" smtClean="0"/>
              <a:pPr/>
              <a:t>10-11-2017</a:t>
            </a:fld>
            <a:endParaRPr lang="da-DK"/>
          </a:p>
        </p:txBody>
      </p:sp>
      <p:sp>
        <p:nvSpPr>
          <p:cNvPr id="8" name="Pladsholder til sidefod 7"/>
          <p:cNvSpPr>
            <a:spLocks noGrp="1"/>
          </p:cNvSpPr>
          <p:nvPr>
            <p:ph type="ftr" sz="quarter" idx="11"/>
          </p:nvPr>
        </p:nvSpPr>
        <p:spPr/>
        <p:txBody>
          <a:bodyPr/>
          <a:lstStyle/>
          <a:p>
            <a:endParaRPr lang="da-DK"/>
          </a:p>
        </p:txBody>
      </p:sp>
      <p:sp>
        <p:nvSpPr>
          <p:cNvPr id="9" name="Pladsholder til diasnummer 8"/>
          <p:cNvSpPr>
            <a:spLocks noGrp="1"/>
          </p:cNvSpPr>
          <p:nvPr>
            <p:ph type="sldNum" sz="quarter" idx="12"/>
          </p:nvPr>
        </p:nvSpPr>
        <p:spPr/>
        <p:txBody>
          <a:bodyPr/>
          <a:lstStyle/>
          <a:p>
            <a:fld id="{D3F3B3EC-4608-4060-863E-3DC8E248F7BD}" type="slidenum">
              <a:rPr lang="da-DK" smtClean="0"/>
              <a:pPr/>
              <a:t>‹nr.›</a:t>
            </a:fld>
            <a:endParaRPr lang="da-DK"/>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Kun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smtClean="0"/>
              <a:t>Klik for at redigere titeltypografi i masteren</a:t>
            </a:r>
            <a:endParaRPr lang="da-DK"/>
          </a:p>
        </p:txBody>
      </p:sp>
      <p:sp>
        <p:nvSpPr>
          <p:cNvPr id="3" name="Pladsholder til dato 2"/>
          <p:cNvSpPr>
            <a:spLocks noGrp="1"/>
          </p:cNvSpPr>
          <p:nvPr>
            <p:ph type="dt" sz="half" idx="10"/>
          </p:nvPr>
        </p:nvSpPr>
        <p:spPr/>
        <p:txBody>
          <a:bodyPr/>
          <a:lstStyle/>
          <a:p>
            <a:fld id="{47B0B8BD-FD68-44B8-A9D4-4C9CAA0FD181}" type="datetimeFigureOut">
              <a:rPr lang="da-DK" smtClean="0"/>
              <a:pPr/>
              <a:t>10-11-2017</a:t>
            </a:fld>
            <a:endParaRPr lang="da-DK"/>
          </a:p>
        </p:txBody>
      </p:sp>
      <p:sp>
        <p:nvSpPr>
          <p:cNvPr id="4" name="Pladsholder til sidefod 3"/>
          <p:cNvSpPr>
            <a:spLocks noGrp="1"/>
          </p:cNvSpPr>
          <p:nvPr>
            <p:ph type="ftr" sz="quarter" idx="11"/>
          </p:nvPr>
        </p:nvSpPr>
        <p:spPr/>
        <p:txBody>
          <a:bodyPr/>
          <a:lstStyle/>
          <a:p>
            <a:endParaRPr lang="da-DK"/>
          </a:p>
        </p:txBody>
      </p:sp>
      <p:sp>
        <p:nvSpPr>
          <p:cNvPr id="5" name="Pladsholder til diasnummer 4"/>
          <p:cNvSpPr>
            <a:spLocks noGrp="1"/>
          </p:cNvSpPr>
          <p:nvPr>
            <p:ph type="sldNum" sz="quarter" idx="12"/>
          </p:nvPr>
        </p:nvSpPr>
        <p:spPr/>
        <p:txBody>
          <a:bodyPr/>
          <a:lstStyle/>
          <a:p>
            <a:fld id="{D3F3B3EC-4608-4060-863E-3DC8E248F7BD}" type="slidenum">
              <a:rPr lang="da-DK" smtClean="0"/>
              <a:pPr/>
              <a:t>‹nr.›</a:t>
            </a:fld>
            <a:endParaRPr lang="da-DK"/>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Tomt">
    <p:spTree>
      <p:nvGrpSpPr>
        <p:cNvPr id="1" name=""/>
        <p:cNvGrpSpPr/>
        <p:nvPr/>
      </p:nvGrpSpPr>
      <p:grpSpPr>
        <a:xfrm>
          <a:off x="0" y="0"/>
          <a:ext cx="0" cy="0"/>
          <a:chOff x="0" y="0"/>
          <a:chExt cx="0" cy="0"/>
        </a:xfrm>
      </p:grpSpPr>
      <p:sp>
        <p:nvSpPr>
          <p:cNvPr id="2" name="Pladsholder til dato 1"/>
          <p:cNvSpPr>
            <a:spLocks noGrp="1"/>
          </p:cNvSpPr>
          <p:nvPr>
            <p:ph type="dt" sz="half" idx="10"/>
          </p:nvPr>
        </p:nvSpPr>
        <p:spPr/>
        <p:txBody>
          <a:bodyPr/>
          <a:lstStyle/>
          <a:p>
            <a:fld id="{47B0B8BD-FD68-44B8-A9D4-4C9CAA0FD181}" type="datetimeFigureOut">
              <a:rPr lang="da-DK" smtClean="0"/>
              <a:pPr/>
              <a:t>10-11-2017</a:t>
            </a:fld>
            <a:endParaRPr lang="da-DK"/>
          </a:p>
        </p:txBody>
      </p:sp>
      <p:sp>
        <p:nvSpPr>
          <p:cNvPr id="3" name="Pladsholder til sidefod 2"/>
          <p:cNvSpPr>
            <a:spLocks noGrp="1"/>
          </p:cNvSpPr>
          <p:nvPr>
            <p:ph type="ftr" sz="quarter" idx="11"/>
          </p:nvPr>
        </p:nvSpPr>
        <p:spPr/>
        <p:txBody>
          <a:bodyPr/>
          <a:lstStyle/>
          <a:p>
            <a:endParaRPr lang="da-DK"/>
          </a:p>
        </p:txBody>
      </p:sp>
      <p:sp>
        <p:nvSpPr>
          <p:cNvPr id="4" name="Pladsholder til diasnummer 3"/>
          <p:cNvSpPr>
            <a:spLocks noGrp="1"/>
          </p:cNvSpPr>
          <p:nvPr>
            <p:ph type="sldNum" sz="quarter" idx="12"/>
          </p:nvPr>
        </p:nvSpPr>
        <p:spPr/>
        <p:txBody>
          <a:bodyPr/>
          <a:lstStyle/>
          <a:p>
            <a:fld id="{D3F3B3EC-4608-4060-863E-3DC8E248F7BD}" type="slidenum">
              <a:rPr lang="da-DK" smtClean="0"/>
              <a:pPr/>
              <a:t>‹nr.›</a:t>
            </a:fld>
            <a:endParaRPr lang="da-DK"/>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dhold med billedtekst">
    <p:spTree>
      <p:nvGrpSpPr>
        <p:cNvPr id="1" name=""/>
        <p:cNvGrpSpPr/>
        <p:nvPr/>
      </p:nvGrpSpPr>
      <p:grpSpPr>
        <a:xfrm>
          <a:off x="0" y="0"/>
          <a:ext cx="0" cy="0"/>
          <a:chOff x="0" y="0"/>
          <a:chExt cx="0" cy="0"/>
        </a:xfrm>
      </p:grpSpPr>
      <p:sp>
        <p:nvSpPr>
          <p:cNvPr id="2" name="Titel 1"/>
          <p:cNvSpPr>
            <a:spLocks noGrp="1"/>
          </p:cNvSpPr>
          <p:nvPr>
            <p:ph type="title"/>
          </p:nvPr>
        </p:nvSpPr>
        <p:spPr>
          <a:xfrm>
            <a:off x="457200" y="273050"/>
            <a:ext cx="3008313" cy="1162050"/>
          </a:xfrm>
        </p:spPr>
        <p:txBody>
          <a:bodyPr anchor="b"/>
          <a:lstStyle>
            <a:lvl1pPr algn="l">
              <a:defRPr sz="2000" b="1"/>
            </a:lvl1pPr>
          </a:lstStyle>
          <a:p>
            <a:r>
              <a:rPr lang="da-DK" smtClean="0"/>
              <a:t>Klik for at redigere titeltypografi i masteren</a:t>
            </a:r>
            <a:endParaRPr lang="da-DK"/>
          </a:p>
        </p:txBody>
      </p:sp>
      <p:sp>
        <p:nvSpPr>
          <p:cNvPr id="3" name="Pladsholder til indhold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a-DK" smtClean="0"/>
              <a:t>Klik for at redigere typografi i masteren</a:t>
            </a:r>
          </a:p>
          <a:p>
            <a:pPr lvl="1"/>
            <a:r>
              <a:rPr lang="da-DK" smtClean="0"/>
              <a:t>Andet niveau</a:t>
            </a:r>
          </a:p>
          <a:p>
            <a:pPr lvl="2"/>
            <a:r>
              <a:rPr lang="da-DK" smtClean="0"/>
              <a:t>Tredje niveau</a:t>
            </a:r>
          </a:p>
          <a:p>
            <a:pPr lvl="3"/>
            <a:r>
              <a:rPr lang="da-DK" smtClean="0"/>
              <a:t>Fjerde niveau</a:t>
            </a:r>
          </a:p>
          <a:p>
            <a:pPr lvl="4"/>
            <a:r>
              <a:rPr lang="da-DK" smtClean="0"/>
              <a:t>Femte niveau</a:t>
            </a:r>
            <a:endParaRPr lang="da-DK"/>
          </a:p>
        </p:txBody>
      </p:sp>
      <p:sp>
        <p:nvSpPr>
          <p:cNvPr id="4" name="Pladsholder til tekst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a-DK" smtClean="0"/>
              <a:t>Klik for at redigere typografi i masteren</a:t>
            </a:r>
          </a:p>
        </p:txBody>
      </p:sp>
      <p:sp>
        <p:nvSpPr>
          <p:cNvPr id="5" name="Pladsholder til dato 4"/>
          <p:cNvSpPr>
            <a:spLocks noGrp="1"/>
          </p:cNvSpPr>
          <p:nvPr>
            <p:ph type="dt" sz="half" idx="10"/>
          </p:nvPr>
        </p:nvSpPr>
        <p:spPr/>
        <p:txBody>
          <a:bodyPr/>
          <a:lstStyle/>
          <a:p>
            <a:fld id="{47B0B8BD-FD68-44B8-A9D4-4C9CAA0FD181}" type="datetimeFigureOut">
              <a:rPr lang="da-DK" smtClean="0"/>
              <a:pPr/>
              <a:t>10-11-2017</a:t>
            </a:fld>
            <a:endParaRPr lang="da-DK"/>
          </a:p>
        </p:txBody>
      </p:sp>
      <p:sp>
        <p:nvSpPr>
          <p:cNvPr id="6" name="Pladsholder til sidefod 5"/>
          <p:cNvSpPr>
            <a:spLocks noGrp="1"/>
          </p:cNvSpPr>
          <p:nvPr>
            <p:ph type="ftr" sz="quarter" idx="11"/>
          </p:nvPr>
        </p:nvSpPr>
        <p:spPr/>
        <p:txBody>
          <a:bodyPr/>
          <a:lstStyle/>
          <a:p>
            <a:endParaRPr lang="da-DK"/>
          </a:p>
        </p:txBody>
      </p:sp>
      <p:sp>
        <p:nvSpPr>
          <p:cNvPr id="7" name="Pladsholder til diasnummer 6"/>
          <p:cNvSpPr>
            <a:spLocks noGrp="1"/>
          </p:cNvSpPr>
          <p:nvPr>
            <p:ph type="sldNum" sz="quarter" idx="12"/>
          </p:nvPr>
        </p:nvSpPr>
        <p:spPr/>
        <p:txBody>
          <a:bodyPr/>
          <a:lstStyle/>
          <a:p>
            <a:fld id="{D3F3B3EC-4608-4060-863E-3DC8E248F7BD}" type="slidenum">
              <a:rPr lang="da-DK" smtClean="0"/>
              <a:pPr/>
              <a:t>‹nr.›</a:t>
            </a:fld>
            <a:endParaRPr lang="da-DK"/>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lede med billedtekst">
    <p:spTree>
      <p:nvGrpSpPr>
        <p:cNvPr id="1" name=""/>
        <p:cNvGrpSpPr/>
        <p:nvPr/>
      </p:nvGrpSpPr>
      <p:grpSpPr>
        <a:xfrm>
          <a:off x="0" y="0"/>
          <a:ext cx="0" cy="0"/>
          <a:chOff x="0" y="0"/>
          <a:chExt cx="0" cy="0"/>
        </a:xfrm>
      </p:grpSpPr>
      <p:sp>
        <p:nvSpPr>
          <p:cNvPr id="2" name="Titel 1"/>
          <p:cNvSpPr>
            <a:spLocks noGrp="1"/>
          </p:cNvSpPr>
          <p:nvPr>
            <p:ph type="title"/>
          </p:nvPr>
        </p:nvSpPr>
        <p:spPr>
          <a:xfrm>
            <a:off x="1792288" y="4800600"/>
            <a:ext cx="5486400" cy="566738"/>
          </a:xfrm>
        </p:spPr>
        <p:txBody>
          <a:bodyPr anchor="b"/>
          <a:lstStyle>
            <a:lvl1pPr algn="l">
              <a:defRPr sz="2000" b="1"/>
            </a:lvl1pPr>
          </a:lstStyle>
          <a:p>
            <a:r>
              <a:rPr lang="da-DK" smtClean="0"/>
              <a:t>Klik for at redigere titeltypografi i masteren</a:t>
            </a:r>
            <a:endParaRPr lang="da-DK"/>
          </a:p>
        </p:txBody>
      </p:sp>
      <p:sp>
        <p:nvSpPr>
          <p:cNvPr id="3" name="Pladsholder til billede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a-DK"/>
          </a:p>
        </p:txBody>
      </p:sp>
      <p:sp>
        <p:nvSpPr>
          <p:cNvPr id="4" name="Pladsholder til tekst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a-DK" smtClean="0"/>
              <a:t>Klik for at redigere typografi i masteren</a:t>
            </a:r>
          </a:p>
        </p:txBody>
      </p:sp>
      <p:sp>
        <p:nvSpPr>
          <p:cNvPr id="5" name="Pladsholder til dato 4"/>
          <p:cNvSpPr>
            <a:spLocks noGrp="1"/>
          </p:cNvSpPr>
          <p:nvPr>
            <p:ph type="dt" sz="half" idx="10"/>
          </p:nvPr>
        </p:nvSpPr>
        <p:spPr/>
        <p:txBody>
          <a:bodyPr/>
          <a:lstStyle/>
          <a:p>
            <a:fld id="{47B0B8BD-FD68-44B8-A9D4-4C9CAA0FD181}" type="datetimeFigureOut">
              <a:rPr lang="da-DK" smtClean="0"/>
              <a:pPr/>
              <a:t>10-11-2017</a:t>
            </a:fld>
            <a:endParaRPr lang="da-DK"/>
          </a:p>
        </p:txBody>
      </p:sp>
      <p:sp>
        <p:nvSpPr>
          <p:cNvPr id="6" name="Pladsholder til sidefod 5"/>
          <p:cNvSpPr>
            <a:spLocks noGrp="1"/>
          </p:cNvSpPr>
          <p:nvPr>
            <p:ph type="ftr" sz="quarter" idx="11"/>
          </p:nvPr>
        </p:nvSpPr>
        <p:spPr/>
        <p:txBody>
          <a:bodyPr/>
          <a:lstStyle/>
          <a:p>
            <a:endParaRPr lang="da-DK"/>
          </a:p>
        </p:txBody>
      </p:sp>
      <p:sp>
        <p:nvSpPr>
          <p:cNvPr id="7" name="Pladsholder til diasnummer 6"/>
          <p:cNvSpPr>
            <a:spLocks noGrp="1"/>
          </p:cNvSpPr>
          <p:nvPr>
            <p:ph type="sldNum" sz="quarter" idx="12"/>
          </p:nvPr>
        </p:nvSpPr>
        <p:spPr/>
        <p:txBody>
          <a:bodyPr/>
          <a:lstStyle/>
          <a:p>
            <a:fld id="{D3F3B3EC-4608-4060-863E-3DC8E248F7BD}" type="slidenum">
              <a:rPr lang="da-DK" smtClean="0"/>
              <a:pPr/>
              <a:t>‹nr.›</a:t>
            </a:fld>
            <a:endParaRPr lang="da-DK"/>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88" name="Freeform 40"/>
          <p:cNvSpPr>
            <a:spLocks/>
          </p:cNvSpPr>
          <p:nvPr userDrawn="1"/>
        </p:nvSpPr>
        <p:spPr bwMode="auto">
          <a:xfrm>
            <a:off x="612775" y="0"/>
            <a:ext cx="2117725" cy="1684338"/>
          </a:xfrm>
          <a:custGeom>
            <a:avLst/>
            <a:gdLst/>
            <a:ahLst/>
            <a:cxnLst>
              <a:cxn ang="0">
                <a:pos x="684" y="0"/>
              </a:cxn>
              <a:cxn ang="0">
                <a:pos x="0" y="734"/>
              </a:cxn>
              <a:cxn ang="0">
                <a:pos x="4554" y="0"/>
              </a:cxn>
              <a:cxn ang="0">
                <a:pos x="684" y="0"/>
              </a:cxn>
            </a:cxnLst>
            <a:rect l="0" t="0" r="r" b="b"/>
            <a:pathLst>
              <a:path w="4554" h="3625">
                <a:moveTo>
                  <a:pt x="684" y="0"/>
                </a:moveTo>
                <a:lnTo>
                  <a:pt x="0" y="734"/>
                </a:lnTo>
                <a:cubicBezTo>
                  <a:pt x="3485" y="3625"/>
                  <a:pt x="4408" y="2079"/>
                  <a:pt x="4554" y="0"/>
                </a:cubicBezTo>
                <a:lnTo>
                  <a:pt x="684" y="0"/>
                </a:lnTo>
                <a:close/>
              </a:path>
            </a:pathLst>
          </a:custGeom>
          <a:solidFill>
            <a:schemeClr val="bg1">
              <a:lumMod val="9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da-DK"/>
          </a:p>
        </p:txBody>
      </p:sp>
      <p:sp>
        <p:nvSpPr>
          <p:cNvPr id="2080" name="AutoShape 32"/>
          <p:cNvSpPr>
            <a:spLocks noChangeAspect="1" noChangeArrowheads="1" noTextEdit="1"/>
          </p:cNvSpPr>
          <p:nvPr userDrawn="1"/>
        </p:nvSpPr>
        <p:spPr bwMode="auto">
          <a:xfrm>
            <a:off x="0" y="1785938"/>
            <a:ext cx="9148763" cy="50720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endParaRPr lang="da-DK"/>
          </a:p>
        </p:txBody>
      </p:sp>
      <p:sp>
        <p:nvSpPr>
          <p:cNvPr id="2082" name="Freeform 34"/>
          <p:cNvSpPr>
            <a:spLocks noEditPoints="1"/>
          </p:cNvSpPr>
          <p:nvPr userDrawn="1"/>
        </p:nvSpPr>
        <p:spPr bwMode="auto">
          <a:xfrm>
            <a:off x="0" y="-950912"/>
            <a:ext cx="9220201" cy="7845424"/>
          </a:xfrm>
          <a:custGeom>
            <a:avLst/>
            <a:gdLst/>
            <a:ahLst/>
            <a:cxnLst>
              <a:cxn ang="0">
                <a:pos x="5664" y="15455"/>
              </a:cxn>
              <a:cxn ang="0">
                <a:pos x="17268" y="15870"/>
              </a:cxn>
              <a:cxn ang="0">
                <a:pos x="5664" y="15455"/>
              </a:cxn>
              <a:cxn ang="0">
                <a:pos x="0" y="17921"/>
              </a:cxn>
              <a:cxn ang="0">
                <a:pos x="21061" y="17921"/>
              </a:cxn>
              <a:cxn ang="0">
                <a:pos x="5918" y="13168"/>
              </a:cxn>
              <a:cxn ang="0">
                <a:pos x="6055" y="6252"/>
              </a:cxn>
              <a:cxn ang="0">
                <a:pos x="3247" y="6642"/>
              </a:cxn>
              <a:cxn ang="0">
                <a:pos x="0" y="14029"/>
              </a:cxn>
              <a:cxn ang="0">
                <a:pos x="0" y="17921"/>
              </a:cxn>
            </a:cxnLst>
            <a:rect l="0" t="0" r="r" b="b"/>
            <a:pathLst>
              <a:path w="21061" h="17921">
                <a:moveTo>
                  <a:pt x="5664" y="15455"/>
                </a:moveTo>
                <a:lnTo>
                  <a:pt x="17268" y="15870"/>
                </a:lnTo>
                <a:cubicBezTo>
                  <a:pt x="16947" y="1459"/>
                  <a:pt x="7364" y="13891"/>
                  <a:pt x="5664" y="15455"/>
                </a:cubicBezTo>
                <a:close/>
                <a:moveTo>
                  <a:pt x="0" y="17921"/>
                </a:moveTo>
                <a:lnTo>
                  <a:pt x="21061" y="17921"/>
                </a:lnTo>
                <a:cubicBezTo>
                  <a:pt x="20662" y="0"/>
                  <a:pt x="11514" y="7435"/>
                  <a:pt x="5918" y="13168"/>
                </a:cubicBezTo>
                <a:cubicBezTo>
                  <a:pt x="6221" y="11437"/>
                  <a:pt x="6289" y="9170"/>
                  <a:pt x="6055" y="6252"/>
                </a:cubicBezTo>
                <a:lnTo>
                  <a:pt x="3247" y="6642"/>
                </a:lnTo>
                <a:cubicBezTo>
                  <a:pt x="3557" y="12303"/>
                  <a:pt x="2080" y="14091"/>
                  <a:pt x="0" y="14029"/>
                </a:cubicBezTo>
                <a:lnTo>
                  <a:pt x="0" y="17921"/>
                </a:lnTo>
                <a:close/>
              </a:path>
            </a:pathLst>
          </a:custGeom>
          <a:solidFill>
            <a:schemeClr val="bg1">
              <a:lumMod val="9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da-DK"/>
          </a:p>
        </p:txBody>
      </p:sp>
      <p:sp>
        <p:nvSpPr>
          <p:cNvPr id="2" name="Pladsholder til titel 1"/>
          <p:cNvSpPr>
            <a:spLocks noGrp="1"/>
          </p:cNvSpPr>
          <p:nvPr userDrawn="1">
            <p:ph type="title"/>
          </p:nvPr>
        </p:nvSpPr>
        <p:spPr>
          <a:xfrm>
            <a:off x="457200" y="274638"/>
            <a:ext cx="8229600" cy="1143000"/>
          </a:xfrm>
          <a:prstGeom prst="rect">
            <a:avLst/>
          </a:prstGeom>
        </p:spPr>
        <p:txBody>
          <a:bodyPr vert="horz" lIns="91440" tIns="45720" rIns="91440" bIns="45720" rtlCol="0" anchor="ctr">
            <a:normAutofit/>
          </a:bodyPr>
          <a:lstStyle/>
          <a:p>
            <a:r>
              <a:rPr lang="da-DK" dirty="0" smtClean="0"/>
              <a:t>Klik for at redigere titeltypografi i masteren</a:t>
            </a:r>
            <a:endParaRPr lang="da-DK" dirty="0"/>
          </a:p>
        </p:txBody>
      </p:sp>
      <p:sp>
        <p:nvSpPr>
          <p:cNvPr id="3" name="Pladsholder til tekst 2"/>
          <p:cNvSpPr>
            <a:spLocks noGrp="1"/>
          </p:cNvSpPr>
          <p:nvPr userDrawn="1">
            <p:ph type="body" idx="1"/>
          </p:nvPr>
        </p:nvSpPr>
        <p:spPr>
          <a:xfrm>
            <a:off x="457200" y="1600200"/>
            <a:ext cx="8229600" cy="4525963"/>
          </a:xfrm>
          <a:prstGeom prst="rect">
            <a:avLst/>
          </a:prstGeom>
        </p:spPr>
        <p:txBody>
          <a:bodyPr vert="horz" lIns="91440" tIns="45720" rIns="91440" bIns="45720" rtlCol="0">
            <a:normAutofit/>
          </a:bodyPr>
          <a:lstStyle/>
          <a:p>
            <a:pPr lvl="0"/>
            <a:r>
              <a:rPr lang="da-DK" dirty="0" smtClean="0"/>
              <a:t>Klik for at redigere typografi i masteren</a:t>
            </a:r>
          </a:p>
          <a:p>
            <a:pPr lvl="1"/>
            <a:r>
              <a:rPr lang="da-DK" dirty="0" smtClean="0"/>
              <a:t>Andet niveau</a:t>
            </a:r>
          </a:p>
          <a:p>
            <a:pPr lvl="2"/>
            <a:r>
              <a:rPr lang="da-DK" dirty="0" smtClean="0"/>
              <a:t>Tredje niveau</a:t>
            </a:r>
          </a:p>
          <a:p>
            <a:pPr lvl="3"/>
            <a:r>
              <a:rPr lang="da-DK" dirty="0" smtClean="0"/>
              <a:t>Fjerde niveau</a:t>
            </a:r>
          </a:p>
          <a:p>
            <a:pPr lvl="4"/>
            <a:r>
              <a:rPr lang="da-DK" dirty="0" smtClean="0"/>
              <a:t>Femte niveau</a:t>
            </a:r>
            <a:endParaRPr lang="da-DK" dirty="0"/>
          </a:p>
        </p:txBody>
      </p:sp>
      <p:sp>
        <p:nvSpPr>
          <p:cNvPr id="4" name="Pladsholder til dato 3"/>
          <p:cNvSpPr>
            <a:spLocks noGrp="1"/>
          </p:cNvSpPr>
          <p:nvPr userDrawn="1">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7B0B8BD-FD68-44B8-A9D4-4C9CAA0FD181}" type="datetimeFigureOut">
              <a:rPr lang="da-DK" smtClean="0"/>
              <a:pPr/>
              <a:t>10-11-2017</a:t>
            </a:fld>
            <a:endParaRPr lang="da-DK"/>
          </a:p>
        </p:txBody>
      </p:sp>
      <p:sp>
        <p:nvSpPr>
          <p:cNvPr id="5" name="Pladsholder til sidefod 4"/>
          <p:cNvSpPr>
            <a:spLocks noGrp="1"/>
          </p:cNvSpPr>
          <p:nvPr userDrawn="1">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a-DK"/>
          </a:p>
        </p:txBody>
      </p:sp>
      <p:sp>
        <p:nvSpPr>
          <p:cNvPr id="6" name="Pladsholder til diasnummer 5"/>
          <p:cNvSpPr>
            <a:spLocks noGrp="1"/>
          </p:cNvSpPr>
          <p:nvPr userDrawn="1">
            <p:ph type="sldNum" sz="quarter" idx="4"/>
          </p:nvPr>
        </p:nvSpPr>
        <p:spPr>
          <a:xfrm>
            <a:off x="6286512" y="6356350"/>
            <a:ext cx="928694"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3F3B3EC-4608-4060-863E-3DC8E248F7BD}" type="slidenum">
              <a:rPr lang="da-DK" smtClean="0"/>
              <a:pPr/>
              <a:t>‹nr.›</a:t>
            </a:fld>
            <a:endParaRPr lang="da-DK"/>
          </a:p>
        </p:txBody>
      </p:sp>
      <p:grpSp>
        <p:nvGrpSpPr>
          <p:cNvPr id="54" name="Gruppe 53"/>
          <p:cNvGrpSpPr/>
          <p:nvPr userDrawn="1"/>
        </p:nvGrpSpPr>
        <p:grpSpPr>
          <a:xfrm>
            <a:off x="7786710" y="6215082"/>
            <a:ext cx="1065240" cy="429573"/>
            <a:chOff x="7507288" y="6170613"/>
            <a:chExt cx="1362074" cy="549275"/>
          </a:xfrm>
        </p:grpSpPr>
        <p:sp>
          <p:nvSpPr>
            <p:cNvPr id="2092" name="Freeform 44"/>
            <p:cNvSpPr>
              <a:spLocks/>
            </p:cNvSpPr>
            <p:nvPr userDrawn="1"/>
          </p:nvSpPr>
          <p:spPr bwMode="auto">
            <a:xfrm>
              <a:off x="8483600" y="6170613"/>
              <a:ext cx="115887" cy="185737"/>
            </a:xfrm>
            <a:custGeom>
              <a:avLst/>
              <a:gdLst/>
              <a:ahLst/>
              <a:cxnLst>
                <a:cxn ang="0">
                  <a:pos x="221" y="0"/>
                </a:cxn>
                <a:cxn ang="0">
                  <a:pos x="0" y="237"/>
                </a:cxn>
                <a:cxn ang="0">
                  <a:pos x="221" y="0"/>
                </a:cxn>
              </a:cxnLst>
              <a:rect l="0" t="0" r="r" b="b"/>
              <a:pathLst>
                <a:path w="310" h="494">
                  <a:moveTo>
                    <a:pt x="221" y="0"/>
                  </a:moveTo>
                  <a:lnTo>
                    <a:pt x="0" y="237"/>
                  </a:lnTo>
                  <a:cubicBezTo>
                    <a:pt x="310" y="494"/>
                    <a:pt x="223" y="65"/>
                    <a:pt x="221" y="0"/>
                  </a:cubicBezTo>
                  <a:close/>
                </a:path>
              </a:pathLst>
            </a:custGeom>
            <a:solidFill>
              <a:srgbClr val="B92433"/>
            </a:solidFill>
            <a:ln w="9525">
              <a:noFill/>
              <a:round/>
              <a:headEnd/>
              <a:tailEnd/>
            </a:ln>
          </p:spPr>
          <p:txBody>
            <a:bodyPr vert="horz" wrap="square" lIns="91440" tIns="45720" rIns="91440" bIns="45720" numCol="1" anchor="t" anchorCtr="0" compatLnSpc="1">
              <a:prstTxWarp prst="textNoShape">
                <a:avLst/>
              </a:prstTxWarp>
            </a:bodyPr>
            <a:lstStyle/>
            <a:p>
              <a:endParaRPr lang="da-DK"/>
            </a:p>
          </p:txBody>
        </p:sp>
        <p:sp>
          <p:nvSpPr>
            <p:cNvPr id="2093" name="Freeform 45"/>
            <p:cNvSpPr>
              <a:spLocks noEditPoints="1"/>
            </p:cNvSpPr>
            <p:nvPr userDrawn="1"/>
          </p:nvSpPr>
          <p:spPr bwMode="auto">
            <a:xfrm>
              <a:off x="7507288" y="6191250"/>
              <a:ext cx="1350962" cy="396875"/>
            </a:xfrm>
            <a:custGeom>
              <a:avLst/>
              <a:gdLst/>
              <a:ahLst/>
              <a:cxnLst>
                <a:cxn ang="0">
                  <a:pos x="2712" y="921"/>
                </a:cxn>
                <a:cxn ang="0">
                  <a:pos x="3590" y="953"/>
                </a:cxn>
                <a:cxn ang="0">
                  <a:pos x="2816" y="710"/>
                </a:cxn>
                <a:cxn ang="0">
                  <a:pos x="2823" y="356"/>
                </a:cxn>
                <a:cxn ang="0">
                  <a:pos x="2680" y="376"/>
                </a:cxn>
                <a:cxn ang="0">
                  <a:pos x="2444" y="740"/>
                </a:cxn>
                <a:cxn ang="0">
                  <a:pos x="2046" y="464"/>
                </a:cxn>
                <a:cxn ang="0">
                  <a:pos x="1361" y="802"/>
                </a:cxn>
                <a:cxn ang="0">
                  <a:pos x="613" y="724"/>
                </a:cxn>
                <a:cxn ang="0">
                  <a:pos x="1" y="0"/>
                </a:cxn>
                <a:cxn ang="0">
                  <a:pos x="0" y="1054"/>
                </a:cxn>
                <a:cxn ang="0">
                  <a:pos x="485" y="950"/>
                </a:cxn>
                <a:cxn ang="0">
                  <a:pos x="1372" y="981"/>
                </a:cxn>
                <a:cxn ang="0">
                  <a:pos x="2051" y="988"/>
                </a:cxn>
                <a:cxn ang="0">
                  <a:pos x="2051" y="988"/>
                </a:cxn>
                <a:cxn ang="0">
                  <a:pos x="2185" y="993"/>
                </a:cxn>
                <a:cxn ang="0">
                  <a:pos x="2164" y="746"/>
                </a:cxn>
                <a:cxn ang="0">
                  <a:pos x="2712" y="921"/>
                </a:cxn>
                <a:cxn ang="0">
                  <a:pos x="588" y="855"/>
                </a:cxn>
                <a:cxn ang="0">
                  <a:pos x="592" y="849"/>
                </a:cxn>
                <a:cxn ang="0">
                  <a:pos x="1178" y="877"/>
                </a:cxn>
                <a:cxn ang="0">
                  <a:pos x="588" y="855"/>
                </a:cxn>
                <a:cxn ang="0">
                  <a:pos x="106" y="188"/>
                </a:cxn>
                <a:cxn ang="0">
                  <a:pos x="105" y="855"/>
                </a:cxn>
                <a:cxn ang="0">
                  <a:pos x="106" y="188"/>
                </a:cxn>
                <a:cxn ang="0">
                  <a:pos x="2803" y="827"/>
                </a:cxn>
                <a:cxn ang="0">
                  <a:pos x="3396" y="848"/>
                </a:cxn>
                <a:cxn ang="0">
                  <a:pos x="2803" y="827"/>
                </a:cxn>
              </a:cxnLst>
              <a:rect l="0" t="0" r="r" b="b"/>
              <a:pathLst>
                <a:path w="3590" h="1054">
                  <a:moveTo>
                    <a:pt x="2712" y="921"/>
                  </a:moveTo>
                  <a:lnTo>
                    <a:pt x="3590" y="953"/>
                  </a:lnTo>
                  <a:cubicBezTo>
                    <a:pt x="3569" y="37"/>
                    <a:pt x="3102" y="417"/>
                    <a:pt x="2816" y="710"/>
                  </a:cubicBezTo>
                  <a:cubicBezTo>
                    <a:pt x="2832" y="621"/>
                    <a:pt x="2835" y="506"/>
                    <a:pt x="2823" y="356"/>
                  </a:cubicBezTo>
                  <a:lnTo>
                    <a:pt x="2680" y="376"/>
                  </a:lnTo>
                  <a:cubicBezTo>
                    <a:pt x="2699" y="726"/>
                    <a:pt x="2584" y="787"/>
                    <a:pt x="2444" y="740"/>
                  </a:cubicBezTo>
                  <a:cubicBezTo>
                    <a:pt x="2295" y="692"/>
                    <a:pt x="2184" y="582"/>
                    <a:pt x="2046" y="464"/>
                  </a:cubicBezTo>
                  <a:cubicBezTo>
                    <a:pt x="1854" y="300"/>
                    <a:pt x="1554" y="598"/>
                    <a:pt x="1361" y="802"/>
                  </a:cubicBezTo>
                  <a:cubicBezTo>
                    <a:pt x="1286" y="133"/>
                    <a:pt x="879" y="455"/>
                    <a:pt x="613" y="724"/>
                  </a:cubicBezTo>
                  <a:cubicBezTo>
                    <a:pt x="576" y="450"/>
                    <a:pt x="93" y="93"/>
                    <a:pt x="1" y="0"/>
                  </a:cubicBezTo>
                  <a:lnTo>
                    <a:pt x="0" y="1054"/>
                  </a:lnTo>
                  <a:cubicBezTo>
                    <a:pt x="234" y="1041"/>
                    <a:pt x="389" y="1003"/>
                    <a:pt x="485" y="950"/>
                  </a:cubicBezTo>
                  <a:lnTo>
                    <a:pt x="1372" y="981"/>
                  </a:lnTo>
                  <a:cubicBezTo>
                    <a:pt x="1588" y="754"/>
                    <a:pt x="2025" y="241"/>
                    <a:pt x="2051" y="988"/>
                  </a:cubicBezTo>
                  <a:lnTo>
                    <a:pt x="2051" y="988"/>
                  </a:lnTo>
                  <a:lnTo>
                    <a:pt x="2185" y="993"/>
                  </a:lnTo>
                  <a:cubicBezTo>
                    <a:pt x="2183" y="897"/>
                    <a:pt x="2176" y="815"/>
                    <a:pt x="2164" y="746"/>
                  </a:cubicBezTo>
                  <a:cubicBezTo>
                    <a:pt x="2352" y="892"/>
                    <a:pt x="2578" y="1023"/>
                    <a:pt x="2712" y="921"/>
                  </a:cubicBezTo>
                  <a:close/>
                  <a:moveTo>
                    <a:pt x="588" y="855"/>
                  </a:moveTo>
                  <a:cubicBezTo>
                    <a:pt x="590" y="853"/>
                    <a:pt x="591" y="851"/>
                    <a:pt x="592" y="849"/>
                  </a:cubicBezTo>
                  <a:cubicBezTo>
                    <a:pt x="694" y="748"/>
                    <a:pt x="1162" y="156"/>
                    <a:pt x="1178" y="877"/>
                  </a:cubicBezTo>
                  <a:lnTo>
                    <a:pt x="588" y="855"/>
                  </a:lnTo>
                  <a:close/>
                  <a:moveTo>
                    <a:pt x="106" y="188"/>
                  </a:moveTo>
                  <a:lnTo>
                    <a:pt x="105" y="855"/>
                  </a:lnTo>
                  <a:cubicBezTo>
                    <a:pt x="932" y="808"/>
                    <a:pt x="200" y="283"/>
                    <a:pt x="106" y="188"/>
                  </a:cubicBezTo>
                  <a:close/>
                  <a:moveTo>
                    <a:pt x="2803" y="827"/>
                  </a:moveTo>
                  <a:lnTo>
                    <a:pt x="3396" y="848"/>
                  </a:lnTo>
                  <a:cubicBezTo>
                    <a:pt x="3380" y="112"/>
                    <a:pt x="2890" y="747"/>
                    <a:pt x="2803" y="827"/>
                  </a:cubicBezTo>
                  <a:close/>
                </a:path>
              </a:pathLst>
            </a:custGeom>
            <a:solidFill>
              <a:srgbClr val="B92433"/>
            </a:solidFill>
            <a:ln w="9525">
              <a:noFill/>
              <a:round/>
              <a:headEnd/>
              <a:tailEnd/>
            </a:ln>
          </p:spPr>
          <p:txBody>
            <a:bodyPr vert="horz" wrap="square" lIns="91440" tIns="45720" rIns="91440" bIns="45720" numCol="1" anchor="t" anchorCtr="0" compatLnSpc="1">
              <a:prstTxWarp prst="textNoShape">
                <a:avLst/>
              </a:prstTxWarp>
            </a:bodyPr>
            <a:lstStyle/>
            <a:p>
              <a:endParaRPr lang="da-DK"/>
            </a:p>
          </p:txBody>
        </p:sp>
        <p:sp>
          <p:nvSpPr>
            <p:cNvPr id="2094" name="Freeform 46"/>
            <p:cNvSpPr>
              <a:spLocks noEditPoints="1"/>
            </p:cNvSpPr>
            <p:nvPr userDrawn="1"/>
          </p:nvSpPr>
          <p:spPr bwMode="auto">
            <a:xfrm>
              <a:off x="7507288" y="6653213"/>
              <a:ext cx="1362074" cy="66675"/>
            </a:xfrm>
            <a:custGeom>
              <a:avLst/>
              <a:gdLst/>
              <a:ahLst/>
              <a:cxnLst>
                <a:cxn ang="0">
                  <a:pos x="88" y="95"/>
                </a:cxn>
                <a:cxn ang="0">
                  <a:pos x="0" y="3"/>
                </a:cxn>
                <a:cxn ang="0">
                  <a:pos x="203" y="97"/>
                </a:cxn>
                <a:cxn ang="0">
                  <a:pos x="244" y="105"/>
                </a:cxn>
                <a:cxn ang="0">
                  <a:pos x="257" y="67"/>
                </a:cxn>
                <a:cxn ang="0">
                  <a:pos x="196" y="3"/>
                </a:cxn>
                <a:cxn ang="0">
                  <a:pos x="233" y="36"/>
                </a:cxn>
                <a:cxn ang="0">
                  <a:pos x="179" y="24"/>
                </a:cxn>
                <a:cxn ang="0">
                  <a:pos x="458" y="172"/>
                </a:cxn>
                <a:cxn ang="0">
                  <a:pos x="329" y="3"/>
                </a:cxn>
                <a:cxn ang="0">
                  <a:pos x="533" y="3"/>
                </a:cxn>
                <a:cxn ang="0">
                  <a:pos x="807" y="172"/>
                </a:cxn>
                <a:cxn ang="0">
                  <a:pos x="737" y="74"/>
                </a:cxn>
                <a:cxn ang="0">
                  <a:pos x="868" y="172"/>
                </a:cxn>
                <a:cxn ang="0">
                  <a:pos x="929" y="104"/>
                </a:cxn>
                <a:cxn ang="0">
                  <a:pos x="946" y="91"/>
                </a:cxn>
                <a:cxn ang="0">
                  <a:pos x="971" y="28"/>
                </a:cxn>
                <a:cxn ang="0">
                  <a:pos x="868" y="172"/>
                </a:cxn>
                <a:cxn ang="0">
                  <a:pos x="945" y="63"/>
                </a:cxn>
                <a:cxn ang="0">
                  <a:pos x="1149" y="3"/>
                </a:cxn>
                <a:cxn ang="0">
                  <a:pos x="1110" y="172"/>
                </a:cxn>
                <a:cxn ang="0">
                  <a:pos x="1244" y="3"/>
                </a:cxn>
                <a:cxn ang="0">
                  <a:pos x="1234" y="85"/>
                </a:cxn>
                <a:cxn ang="0">
                  <a:pos x="1281" y="139"/>
                </a:cxn>
                <a:cxn ang="0">
                  <a:pos x="1216" y="145"/>
                </a:cxn>
                <a:cxn ang="0">
                  <a:pos x="1305" y="148"/>
                </a:cxn>
                <a:cxn ang="0">
                  <a:pos x="1260" y="69"/>
                </a:cxn>
                <a:cxn ang="0">
                  <a:pos x="1256" y="22"/>
                </a:cxn>
                <a:cxn ang="0">
                  <a:pos x="1301" y="6"/>
                </a:cxn>
                <a:cxn ang="0">
                  <a:pos x="1516" y="172"/>
                </a:cxn>
                <a:cxn ang="0">
                  <a:pos x="1431" y="26"/>
                </a:cxn>
                <a:cxn ang="0">
                  <a:pos x="1700" y="172"/>
                </a:cxn>
                <a:cxn ang="0">
                  <a:pos x="1565" y="3"/>
                </a:cxn>
                <a:cxn ang="0">
                  <a:pos x="1873" y="172"/>
                </a:cxn>
                <a:cxn ang="0">
                  <a:pos x="1781" y="109"/>
                </a:cxn>
                <a:cxn ang="0">
                  <a:pos x="2062" y="150"/>
                </a:cxn>
                <a:cxn ang="0">
                  <a:pos x="2024" y="7"/>
                </a:cxn>
                <a:cxn ang="0">
                  <a:pos x="2023" y="29"/>
                </a:cxn>
                <a:cxn ang="0">
                  <a:pos x="1996" y="151"/>
                </a:cxn>
                <a:cxn ang="0">
                  <a:pos x="2171" y="151"/>
                </a:cxn>
                <a:cxn ang="0">
                  <a:pos x="2241" y="24"/>
                </a:cxn>
                <a:cxn ang="0">
                  <a:pos x="2328" y="26"/>
                </a:cxn>
                <a:cxn ang="0">
                  <a:pos x="2465" y="172"/>
                </a:cxn>
                <a:cxn ang="0">
                  <a:pos x="2304" y="3"/>
                </a:cxn>
                <a:cxn ang="0">
                  <a:pos x="2556" y="172"/>
                </a:cxn>
                <a:cxn ang="0">
                  <a:pos x="2919" y="86"/>
                </a:cxn>
                <a:cxn ang="0">
                  <a:pos x="2780" y="3"/>
                </a:cxn>
                <a:cxn ang="0">
                  <a:pos x="2889" y="61"/>
                </a:cxn>
                <a:cxn ang="0">
                  <a:pos x="2804" y="24"/>
                </a:cxn>
                <a:cxn ang="0">
                  <a:pos x="3130" y="172"/>
                </a:cxn>
                <a:cxn ang="0">
                  <a:pos x="3045" y="26"/>
                </a:cxn>
                <a:cxn ang="0">
                  <a:pos x="3279" y="172"/>
                </a:cxn>
                <a:cxn ang="0">
                  <a:pos x="3210" y="3"/>
                </a:cxn>
                <a:cxn ang="0">
                  <a:pos x="3376" y="3"/>
                </a:cxn>
                <a:cxn ang="0">
                  <a:pos x="3591" y="172"/>
                </a:cxn>
                <a:cxn ang="0">
                  <a:pos x="3498" y="109"/>
                </a:cxn>
              </a:cxnLst>
              <a:rect l="0" t="0" r="r" b="b"/>
              <a:pathLst>
                <a:path w="3617" h="175">
                  <a:moveTo>
                    <a:pt x="0" y="172"/>
                  </a:moveTo>
                  <a:lnTo>
                    <a:pt x="94" y="172"/>
                  </a:lnTo>
                  <a:lnTo>
                    <a:pt x="94" y="151"/>
                  </a:lnTo>
                  <a:lnTo>
                    <a:pt x="24" y="151"/>
                  </a:lnTo>
                  <a:lnTo>
                    <a:pt x="24" y="95"/>
                  </a:lnTo>
                  <a:lnTo>
                    <a:pt x="88" y="95"/>
                  </a:lnTo>
                  <a:lnTo>
                    <a:pt x="88" y="74"/>
                  </a:lnTo>
                  <a:lnTo>
                    <a:pt x="24" y="74"/>
                  </a:lnTo>
                  <a:lnTo>
                    <a:pt x="24" y="24"/>
                  </a:lnTo>
                  <a:lnTo>
                    <a:pt x="94" y="24"/>
                  </a:lnTo>
                  <a:lnTo>
                    <a:pt x="94" y="3"/>
                  </a:lnTo>
                  <a:lnTo>
                    <a:pt x="0" y="3"/>
                  </a:lnTo>
                  <a:lnTo>
                    <a:pt x="0" y="172"/>
                  </a:lnTo>
                  <a:close/>
                  <a:moveTo>
                    <a:pt x="155" y="172"/>
                  </a:moveTo>
                  <a:lnTo>
                    <a:pt x="179" y="172"/>
                  </a:lnTo>
                  <a:lnTo>
                    <a:pt x="179" y="97"/>
                  </a:lnTo>
                  <a:lnTo>
                    <a:pt x="194" y="97"/>
                  </a:lnTo>
                  <a:cubicBezTo>
                    <a:pt x="197" y="97"/>
                    <a:pt x="200" y="97"/>
                    <a:pt x="203" y="97"/>
                  </a:cubicBezTo>
                  <a:cubicBezTo>
                    <a:pt x="205" y="97"/>
                    <a:pt x="208" y="98"/>
                    <a:pt x="210" y="99"/>
                  </a:cubicBezTo>
                  <a:cubicBezTo>
                    <a:pt x="212" y="100"/>
                    <a:pt x="214" y="102"/>
                    <a:pt x="216" y="104"/>
                  </a:cubicBezTo>
                  <a:cubicBezTo>
                    <a:pt x="218" y="106"/>
                    <a:pt x="220" y="109"/>
                    <a:pt x="222" y="113"/>
                  </a:cubicBezTo>
                  <a:lnTo>
                    <a:pt x="248" y="172"/>
                  </a:lnTo>
                  <a:lnTo>
                    <a:pt x="276" y="172"/>
                  </a:lnTo>
                  <a:lnTo>
                    <a:pt x="244" y="105"/>
                  </a:lnTo>
                  <a:cubicBezTo>
                    <a:pt x="242" y="101"/>
                    <a:pt x="240" y="98"/>
                    <a:pt x="239" y="96"/>
                  </a:cubicBezTo>
                  <a:cubicBezTo>
                    <a:pt x="237" y="94"/>
                    <a:pt x="235" y="92"/>
                    <a:pt x="234" y="91"/>
                  </a:cubicBezTo>
                  <a:cubicBezTo>
                    <a:pt x="232" y="90"/>
                    <a:pt x="230" y="89"/>
                    <a:pt x="227" y="88"/>
                  </a:cubicBezTo>
                  <a:lnTo>
                    <a:pt x="227" y="87"/>
                  </a:lnTo>
                  <a:cubicBezTo>
                    <a:pt x="234" y="86"/>
                    <a:pt x="240" y="84"/>
                    <a:pt x="245" y="80"/>
                  </a:cubicBezTo>
                  <a:cubicBezTo>
                    <a:pt x="250" y="77"/>
                    <a:pt x="254" y="72"/>
                    <a:pt x="257" y="67"/>
                  </a:cubicBezTo>
                  <a:cubicBezTo>
                    <a:pt x="260" y="62"/>
                    <a:pt x="262" y="56"/>
                    <a:pt x="262" y="49"/>
                  </a:cubicBezTo>
                  <a:cubicBezTo>
                    <a:pt x="262" y="41"/>
                    <a:pt x="261" y="34"/>
                    <a:pt x="258" y="28"/>
                  </a:cubicBezTo>
                  <a:cubicBezTo>
                    <a:pt x="256" y="23"/>
                    <a:pt x="253" y="19"/>
                    <a:pt x="249" y="15"/>
                  </a:cubicBezTo>
                  <a:cubicBezTo>
                    <a:pt x="244" y="12"/>
                    <a:pt x="239" y="9"/>
                    <a:pt x="234" y="8"/>
                  </a:cubicBezTo>
                  <a:cubicBezTo>
                    <a:pt x="228" y="6"/>
                    <a:pt x="222" y="5"/>
                    <a:pt x="216" y="4"/>
                  </a:cubicBezTo>
                  <a:cubicBezTo>
                    <a:pt x="210" y="3"/>
                    <a:pt x="203" y="3"/>
                    <a:pt x="196" y="3"/>
                  </a:cubicBezTo>
                  <a:lnTo>
                    <a:pt x="155" y="3"/>
                  </a:lnTo>
                  <a:lnTo>
                    <a:pt x="155" y="172"/>
                  </a:lnTo>
                  <a:close/>
                  <a:moveTo>
                    <a:pt x="179" y="24"/>
                  </a:moveTo>
                  <a:lnTo>
                    <a:pt x="203" y="24"/>
                  </a:lnTo>
                  <a:cubicBezTo>
                    <a:pt x="210" y="24"/>
                    <a:pt x="216" y="25"/>
                    <a:pt x="221" y="27"/>
                  </a:cubicBezTo>
                  <a:cubicBezTo>
                    <a:pt x="226" y="29"/>
                    <a:pt x="230" y="32"/>
                    <a:pt x="233" y="36"/>
                  </a:cubicBezTo>
                  <a:cubicBezTo>
                    <a:pt x="235" y="40"/>
                    <a:pt x="236" y="44"/>
                    <a:pt x="236" y="49"/>
                  </a:cubicBezTo>
                  <a:cubicBezTo>
                    <a:pt x="236" y="55"/>
                    <a:pt x="235" y="59"/>
                    <a:pt x="232" y="63"/>
                  </a:cubicBezTo>
                  <a:cubicBezTo>
                    <a:pt x="229" y="67"/>
                    <a:pt x="225" y="70"/>
                    <a:pt x="220" y="72"/>
                  </a:cubicBezTo>
                  <a:cubicBezTo>
                    <a:pt x="214" y="75"/>
                    <a:pt x="208" y="76"/>
                    <a:pt x="200" y="76"/>
                  </a:cubicBezTo>
                  <a:lnTo>
                    <a:pt x="179" y="76"/>
                  </a:lnTo>
                  <a:lnTo>
                    <a:pt x="179" y="24"/>
                  </a:lnTo>
                  <a:close/>
                  <a:moveTo>
                    <a:pt x="329" y="172"/>
                  </a:moveTo>
                  <a:lnTo>
                    <a:pt x="353" y="172"/>
                  </a:lnTo>
                  <a:lnTo>
                    <a:pt x="353" y="95"/>
                  </a:lnTo>
                  <a:lnTo>
                    <a:pt x="434" y="95"/>
                  </a:lnTo>
                  <a:lnTo>
                    <a:pt x="434" y="172"/>
                  </a:lnTo>
                  <a:lnTo>
                    <a:pt x="458" y="172"/>
                  </a:lnTo>
                  <a:lnTo>
                    <a:pt x="458" y="3"/>
                  </a:lnTo>
                  <a:lnTo>
                    <a:pt x="434" y="3"/>
                  </a:lnTo>
                  <a:lnTo>
                    <a:pt x="434" y="74"/>
                  </a:lnTo>
                  <a:lnTo>
                    <a:pt x="353" y="74"/>
                  </a:lnTo>
                  <a:lnTo>
                    <a:pt x="353" y="3"/>
                  </a:lnTo>
                  <a:lnTo>
                    <a:pt x="329" y="3"/>
                  </a:lnTo>
                  <a:lnTo>
                    <a:pt x="329" y="172"/>
                  </a:lnTo>
                  <a:close/>
                  <a:moveTo>
                    <a:pt x="665" y="3"/>
                  </a:moveTo>
                  <a:lnTo>
                    <a:pt x="639" y="3"/>
                  </a:lnTo>
                  <a:lnTo>
                    <a:pt x="586" y="151"/>
                  </a:lnTo>
                  <a:lnTo>
                    <a:pt x="585" y="151"/>
                  </a:lnTo>
                  <a:lnTo>
                    <a:pt x="533" y="3"/>
                  </a:lnTo>
                  <a:lnTo>
                    <a:pt x="506" y="3"/>
                  </a:lnTo>
                  <a:lnTo>
                    <a:pt x="570" y="172"/>
                  </a:lnTo>
                  <a:lnTo>
                    <a:pt x="600" y="172"/>
                  </a:lnTo>
                  <a:lnTo>
                    <a:pt x="665" y="3"/>
                  </a:lnTo>
                  <a:close/>
                  <a:moveTo>
                    <a:pt x="712" y="172"/>
                  </a:moveTo>
                  <a:lnTo>
                    <a:pt x="807" y="172"/>
                  </a:lnTo>
                  <a:lnTo>
                    <a:pt x="807" y="151"/>
                  </a:lnTo>
                  <a:lnTo>
                    <a:pt x="737" y="151"/>
                  </a:lnTo>
                  <a:lnTo>
                    <a:pt x="737" y="95"/>
                  </a:lnTo>
                  <a:lnTo>
                    <a:pt x="801" y="95"/>
                  </a:lnTo>
                  <a:lnTo>
                    <a:pt x="801" y="74"/>
                  </a:lnTo>
                  <a:lnTo>
                    <a:pt x="737" y="74"/>
                  </a:lnTo>
                  <a:lnTo>
                    <a:pt x="737" y="24"/>
                  </a:lnTo>
                  <a:lnTo>
                    <a:pt x="807" y="24"/>
                  </a:lnTo>
                  <a:lnTo>
                    <a:pt x="807" y="3"/>
                  </a:lnTo>
                  <a:lnTo>
                    <a:pt x="712" y="3"/>
                  </a:lnTo>
                  <a:lnTo>
                    <a:pt x="712" y="172"/>
                  </a:lnTo>
                  <a:close/>
                  <a:moveTo>
                    <a:pt x="868" y="172"/>
                  </a:moveTo>
                  <a:lnTo>
                    <a:pt x="892" y="172"/>
                  </a:lnTo>
                  <a:lnTo>
                    <a:pt x="892" y="97"/>
                  </a:lnTo>
                  <a:lnTo>
                    <a:pt x="907" y="97"/>
                  </a:lnTo>
                  <a:cubicBezTo>
                    <a:pt x="910" y="97"/>
                    <a:pt x="913" y="97"/>
                    <a:pt x="915" y="97"/>
                  </a:cubicBezTo>
                  <a:cubicBezTo>
                    <a:pt x="918" y="97"/>
                    <a:pt x="921" y="98"/>
                    <a:pt x="923" y="99"/>
                  </a:cubicBezTo>
                  <a:cubicBezTo>
                    <a:pt x="925" y="100"/>
                    <a:pt x="927" y="102"/>
                    <a:pt x="929" y="104"/>
                  </a:cubicBezTo>
                  <a:cubicBezTo>
                    <a:pt x="931" y="106"/>
                    <a:pt x="933" y="109"/>
                    <a:pt x="935" y="113"/>
                  </a:cubicBezTo>
                  <a:lnTo>
                    <a:pt x="961" y="172"/>
                  </a:lnTo>
                  <a:lnTo>
                    <a:pt x="988" y="172"/>
                  </a:lnTo>
                  <a:lnTo>
                    <a:pt x="956" y="105"/>
                  </a:lnTo>
                  <a:cubicBezTo>
                    <a:pt x="955" y="101"/>
                    <a:pt x="953" y="98"/>
                    <a:pt x="951" y="96"/>
                  </a:cubicBezTo>
                  <a:cubicBezTo>
                    <a:pt x="950" y="94"/>
                    <a:pt x="948" y="92"/>
                    <a:pt x="946" y="91"/>
                  </a:cubicBezTo>
                  <a:cubicBezTo>
                    <a:pt x="945" y="90"/>
                    <a:pt x="942" y="89"/>
                    <a:pt x="940" y="88"/>
                  </a:cubicBezTo>
                  <a:lnTo>
                    <a:pt x="940" y="87"/>
                  </a:lnTo>
                  <a:cubicBezTo>
                    <a:pt x="947" y="86"/>
                    <a:pt x="952" y="84"/>
                    <a:pt x="958" y="80"/>
                  </a:cubicBezTo>
                  <a:cubicBezTo>
                    <a:pt x="963" y="77"/>
                    <a:pt x="967" y="72"/>
                    <a:pt x="970" y="67"/>
                  </a:cubicBezTo>
                  <a:cubicBezTo>
                    <a:pt x="973" y="62"/>
                    <a:pt x="975" y="56"/>
                    <a:pt x="975" y="49"/>
                  </a:cubicBezTo>
                  <a:cubicBezTo>
                    <a:pt x="975" y="41"/>
                    <a:pt x="974" y="34"/>
                    <a:pt x="971" y="28"/>
                  </a:cubicBezTo>
                  <a:cubicBezTo>
                    <a:pt x="969" y="23"/>
                    <a:pt x="966" y="19"/>
                    <a:pt x="961" y="15"/>
                  </a:cubicBezTo>
                  <a:cubicBezTo>
                    <a:pt x="957" y="12"/>
                    <a:pt x="952" y="9"/>
                    <a:pt x="947" y="8"/>
                  </a:cubicBezTo>
                  <a:cubicBezTo>
                    <a:pt x="941" y="6"/>
                    <a:pt x="935" y="5"/>
                    <a:pt x="929" y="4"/>
                  </a:cubicBezTo>
                  <a:cubicBezTo>
                    <a:pt x="923" y="3"/>
                    <a:pt x="916" y="3"/>
                    <a:pt x="909" y="3"/>
                  </a:cubicBezTo>
                  <a:lnTo>
                    <a:pt x="868" y="3"/>
                  </a:lnTo>
                  <a:lnTo>
                    <a:pt x="868" y="172"/>
                  </a:lnTo>
                  <a:close/>
                  <a:moveTo>
                    <a:pt x="892" y="24"/>
                  </a:moveTo>
                  <a:lnTo>
                    <a:pt x="915" y="24"/>
                  </a:lnTo>
                  <a:cubicBezTo>
                    <a:pt x="923" y="24"/>
                    <a:pt x="929" y="25"/>
                    <a:pt x="934" y="27"/>
                  </a:cubicBezTo>
                  <a:cubicBezTo>
                    <a:pt x="939" y="29"/>
                    <a:pt x="943" y="32"/>
                    <a:pt x="945" y="36"/>
                  </a:cubicBezTo>
                  <a:cubicBezTo>
                    <a:pt x="948" y="40"/>
                    <a:pt x="949" y="44"/>
                    <a:pt x="949" y="49"/>
                  </a:cubicBezTo>
                  <a:cubicBezTo>
                    <a:pt x="949" y="55"/>
                    <a:pt x="948" y="59"/>
                    <a:pt x="945" y="63"/>
                  </a:cubicBezTo>
                  <a:cubicBezTo>
                    <a:pt x="942" y="67"/>
                    <a:pt x="938" y="70"/>
                    <a:pt x="932" y="72"/>
                  </a:cubicBezTo>
                  <a:cubicBezTo>
                    <a:pt x="927" y="75"/>
                    <a:pt x="920" y="76"/>
                    <a:pt x="913" y="76"/>
                  </a:cubicBezTo>
                  <a:lnTo>
                    <a:pt x="892" y="76"/>
                  </a:lnTo>
                  <a:lnTo>
                    <a:pt x="892" y="24"/>
                  </a:lnTo>
                  <a:close/>
                  <a:moveTo>
                    <a:pt x="1175" y="3"/>
                  </a:moveTo>
                  <a:lnTo>
                    <a:pt x="1149" y="3"/>
                  </a:lnTo>
                  <a:lnTo>
                    <a:pt x="1096" y="151"/>
                  </a:lnTo>
                  <a:lnTo>
                    <a:pt x="1095" y="151"/>
                  </a:lnTo>
                  <a:lnTo>
                    <a:pt x="1043" y="3"/>
                  </a:lnTo>
                  <a:lnTo>
                    <a:pt x="1016" y="3"/>
                  </a:lnTo>
                  <a:lnTo>
                    <a:pt x="1080" y="172"/>
                  </a:lnTo>
                  <a:lnTo>
                    <a:pt x="1110" y="172"/>
                  </a:lnTo>
                  <a:lnTo>
                    <a:pt x="1175" y="3"/>
                  </a:lnTo>
                  <a:close/>
                  <a:moveTo>
                    <a:pt x="1301" y="6"/>
                  </a:moveTo>
                  <a:cubicBezTo>
                    <a:pt x="1298" y="5"/>
                    <a:pt x="1294" y="4"/>
                    <a:pt x="1289" y="3"/>
                  </a:cubicBezTo>
                  <a:cubicBezTo>
                    <a:pt x="1285" y="2"/>
                    <a:pt x="1281" y="1"/>
                    <a:pt x="1277" y="1"/>
                  </a:cubicBezTo>
                  <a:cubicBezTo>
                    <a:pt x="1273" y="0"/>
                    <a:pt x="1269" y="0"/>
                    <a:pt x="1265" y="0"/>
                  </a:cubicBezTo>
                  <a:cubicBezTo>
                    <a:pt x="1258" y="0"/>
                    <a:pt x="1251" y="1"/>
                    <a:pt x="1244" y="3"/>
                  </a:cubicBezTo>
                  <a:cubicBezTo>
                    <a:pt x="1238" y="5"/>
                    <a:pt x="1232" y="8"/>
                    <a:pt x="1227" y="12"/>
                  </a:cubicBezTo>
                  <a:cubicBezTo>
                    <a:pt x="1222" y="16"/>
                    <a:pt x="1218" y="21"/>
                    <a:pt x="1215" y="26"/>
                  </a:cubicBezTo>
                  <a:cubicBezTo>
                    <a:pt x="1213" y="32"/>
                    <a:pt x="1211" y="39"/>
                    <a:pt x="1211" y="46"/>
                  </a:cubicBezTo>
                  <a:cubicBezTo>
                    <a:pt x="1211" y="53"/>
                    <a:pt x="1212" y="58"/>
                    <a:pt x="1214" y="63"/>
                  </a:cubicBezTo>
                  <a:cubicBezTo>
                    <a:pt x="1216" y="68"/>
                    <a:pt x="1219" y="72"/>
                    <a:pt x="1223" y="75"/>
                  </a:cubicBezTo>
                  <a:cubicBezTo>
                    <a:pt x="1226" y="79"/>
                    <a:pt x="1230" y="82"/>
                    <a:pt x="1234" y="85"/>
                  </a:cubicBezTo>
                  <a:cubicBezTo>
                    <a:pt x="1238" y="87"/>
                    <a:pt x="1243" y="89"/>
                    <a:pt x="1247" y="92"/>
                  </a:cubicBezTo>
                  <a:cubicBezTo>
                    <a:pt x="1252" y="94"/>
                    <a:pt x="1257" y="96"/>
                    <a:pt x="1261" y="98"/>
                  </a:cubicBezTo>
                  <a:cubicBezTo>
                    <a:pt x="1265" y="100"/>
                    <a:pt x="1269" y="102"/>
                    <a:pt x="1272" y="105"/>
                  </a:cubicBezTo>
                  <a:cubicBezTo>
                    <a:pt x="1276" y="107"/>
                    <a:pt x="1279" y="110"/>
                    <a:pt x="1281" y="114"/>
                  </a:cubicBezTo>
                  <a:cubicBezTo>
                    <a:pt x="1283" y="117"/>
                    <a:pt x="1284" y="121"/>
                    <a:pt x="1284" y="126"/>
                  </a:cubicBezTo>
                  <a:cubicBezTo>
                    <a:pt x="1284" y="131"/>
                    <a:pt x="1283" y="135"/>
                    <a:pt x="1281" y="139"/>
                  </a:cubicBezTo>
                  <a:cubicBezTo>
                    <a:pt x="1278" y="142"/>
                    <a:pt x="1276" y="145"/>
                    <a:pt x="1272" y="147"/>
                  </a:cubicBezTo>
                  <a:cubicBezTo>
                    <a:pt x="1269" y="149"/>
                    <a:pt x="1265" y="151"/>
                    <a:pt x="1262" y="152"/>
                  </a:cubicBezTo>
                  <a:cubicBezTo>
                    <a:pt x="1258" y="153"/>
                    <a:pt x="1254" y="154"/>
                    <a:pt x="1251" y="154"/>
                  </a:cubicBezTo>
                  <a:cubicBezTo>
                    <a:pt x="1246" y="153"/>
                    <a:pt x="1242" y="153"/>
                    <a:pt x="1238" y="152"/>
                  </a:cubicBezTo>
                  <a:cubicBezTo>
                    <a:pt x="1234" y="151"/>
                    <a:pt x="1229" y="150"/>
                    <a:pt x="1226" y="149"/>
                  </a:cubicBezTo>
                  <a:cubicBezTo>
                    <a:pt x="1222" y="148"/>
                    <a:pt x="1218" y="146"/>
                    <a:pt x="1216" y="145"/>
                  </a:cubicBezTo>
                  <a:lnTo>
                    <a:pt x="1213" y="168"/>
                  </a:lnTo>
                  <a:cubicBezTo>
                    <a:pt x="1219" y="170"/>
                    <a:pt x="1224" y="171"/>
                    <a:pt x="1230" y="173"/>
                  </a:cubicBezTo>
                  <a:cubicBezTo>
                    <a:pt x="1236" y="174"/>
                    <a:pt x="1242" y="175"/>
                    <a:pt x="1248" y="175"/>
                  </a:cubicBezTo>
                  <a:cubicBezTo>
                    <a:pt x="1256" y="175"/>
                    <a:pt x="1264" y="174"/>
                    <a:pt x="1272" y="172"/>
                  </a:cubicBezTo>
                  <a:cubicBezTo>
                    <a:pt x="1279" y="170"/>
                    <a:pt x="1286" y="167"/>
                    <a:pt x="1291" y="163"/>
                  </a:cubicBezTo>
                  <a:cubicBezTo>
                    <a:pt x="1297" y="159"/>
                    <a:pt x="1301" y="154"/>
                    <a:pt x="1305" y="148"/>
                  </a:cubicBezTo>
                  <a:cubicBezTo>
                    <a:pt x="1308" y="141"/>
                    <a:pt x="1309" y="133"/>
                    <a:pt x="1309" y="124"/>
                  </a:cubicBezTo>
                  <a:cubicBezTo>
                    <a:pt x="1309" y="118"/>
                    <a:pt x="1308" y="112"/>
                    <a:pt x="1306" y="106"/>
                  </a:cubicBezTo>
                  <a:cubicBezTo>
                    <a:pt x="1304" y="101"/>
                    <a:pt x="1301" y="97"/>
                    <a:pt x="1298" y="93"/>
                  </a:cubicBezTo>
                  <a:cubicBezTo>
                    <a:pt x="1295" y="89"/>
                    <a:pt x="1291" y="86"/>
                    <a:pt x="1286" y="83"/>
                  </a:cubicBezTo>
                  <a:cubicBezTo>
                    <a:pt x="1282" y="80"/>
                    <a:pt x="1278" y="78"/>
                    <a:pt x="1273" y="76"/>
                  </a:cubicBezTo>
                  <a:cubicBezTo>
                    <a:pt x="1269" y="73"/>
                    <a:pt x="1264" y="71"/>
                    <a:pt x="1260" y="69"/>
                  </a:cubicBezTo>
                  <a:cubicBezTo>
                    <a:pt x="1255" y="67"/>
                    <a:pt x="1252" y="65"/>
                    <a:pt x="1248" y="62"/>
                  </a:cubicBezTo>
                  <a:cubicBezTo>
                    <a:pt x="1245" y="60"/>
                    <a:pt x="1242" y="57"/>
                    <a:pt x="1240" y="54"/>
                  </a:cubicBezTo>
                  <a:cubicBezTo>
                    <a:pt x="1238" y="51"/>
                    <a:pt x="1237" y="48"/>
                    <a:pt x="1237" y="44"/>
                  </a:cubicBezTo>
                  <a:cubicBezTo>
                    <a:pt x="1237" y="40"/>
                    <a:pt x="1238" y="36"/>
                    <a:pt x="1240" y="33"/>
                  </a:cubicBezTo>
                  <a:cubicBezTo>
                    <a:pt x="1241" y="30"/>
                    <a:pt x="1244" y="28"/>
                    <a:pt x="1247" y="26"/>
                  </a:cubicBezTo>
                  <a:cubicBezTo>
                    <a:pt x="1249" y="24"/>
                    <a:pt x="1253" y="23"/>
                    <a:pt x="1256" y="22"/>
                  </a:cubicBezTo>
                  <a:cubicBezTo>
                    <a:pt x="1259" y="22"/>
                    <a:pt x="1263" y="21"/>
                    <a:pt x="1266" y="21"/>
                  </a:cubicBezTo>
                  <a:cubicBezTo>
                    <a:pt x="1269" y="21"/>
                    <a:pt x="1272" y="22"/>
                    <a:pt x="1275" y="22"/>
                  </a:cubicBezTo>
                  <a:cubicBezTo>
                    <a:pt x="1277" y="22"/>
                    <a:pt x="1280" y="23"/>
                    <a:pt x="1282" y="23"/>
                  </a:cubicBezTo>
                  <a:cubicBezTo>
                    <a:pt x="1285" y="24"/>
                    <a:pt x="1287" y="24"/>
                    <a:pt x="1290" y="25"/>
                  </a:cubicBezTo>
                  <a:cubicBezTo>
                    <a:pt x="1292" y="26"/>
                    <a:pt x="1295" y="27"/>
                    <a:pt x="1298" y="28"/>
                  </a:cubicBezTo>
                  <a:lnTo>
                    <a:pt x="1301" y="6"/>
                  </a:lnTo>
                  <a:close/>
                  <a:moveTo>
                    <a:pt x="1347" y="172"/>
                  </a:moveTo>
                  <a:lnTo>
                    <a:pt x="1373" y="172"/>
                  </a:lnTo>
                  <a:lnTo>
                    <a:pt x="1390" y="129"/>
                  </a:lnTo>
                  <a:lnTo>
                    <a:pt x="1473" y="129"/>
                  </a:lnTo>
                  <a:lnTo>
                    <a:pt x="1490" y="172"/>
                  </a:lnTo>
                  <a:lnTo>
                    <a:pt x="1516" y="172"/>
                  </a:lnTo>
                  <a:lnTo>
                    <a:pt x="1445" y="3"/>
                  </a:lnTo>
                  <a:lnTo>
                    <a:pt x="1419" y="3"/>
                  </a:lnTo>
                  <a:lnTo>
                    <a:pt x="1347" y="172"/>
                  </a:lnTo>
                  <a:close/>
                  <a:moveTo>
                    <a:pt x="1465" y="109"/>
                  </a:moveTo>
                  <a:lnTo>
                    <a:pt x="1398" y="109"/>
                  </a:lnTo>
                  <a:lnTo>
                    <a:pt x="1431" y="26"/>
                  </a:lnTo>
                  <a:lnTo>
                    <a:pt x="1465" y="109"/>
                  </a:lnTo>
                  <a:close/>
                  <a:moveTo>
                    <a:pt x="1565" y="172"/>
                  </a:moveTo>
                  <a:lnTo>
                    <a:pt x="1590" y="172"/>
                  </a:lnTo>
                  <a:lnTo>
                    <a:pt x="1590" y="89"/>
                  </a:lnTo>
                  <a:lnTo>
                    <a:pt x="1665" y="172"/>
                  </a:lnTo>
                  <a:lnTo>
                    <a:pt x="1700" y="172"/>
                  </a:lnTo>
                  <a:lnTo>
                    <a:pt x="1615" y="83"/>
                  </a:lnTo>
                  <a:lnTo>
                    <a:pt x="1694" y="3"/>
                  </a:lnTo>
                  <a:lnTo>
                    <a:pt x="1662" y="3"/>
                  </a:lnTo>
                  <a:lnTo>
                    <a:pt x="1590" y="77"/>
                  </a:lnTo>
                  <a:lnTo>
                    <a:pt x="1590" y="3"/>
                  </a:lnTo>
                  <a:lnTo>
                    <a:pt x="1565" y="3"/>
                  </a:lnTo>
                  <a:lnTo>
                    <a:pt x="1565" y="172"/>
                  </a:lnTo>
                  <a:close/>
                  <a:moveTo>
                    <a:pt x="1731" y="172"/>
                  </a:moveTo>
                  <a:lnTo>
                    <a:pt x="1756" y="172"/>
                  </a:lnTo>
                  <a:lnTo>
                    <a:pt x="1773" y="129"/>
                  </a:lnTo>
                  <a:lnTo>
                    <a:pt x="1856" y="129"/>
                  </a:lnTo>
                  <a:lnTo>
                    <a:pt x="1873" y="172"/>
                  </a:lnTo>
                  <a:lnTo>
                    <a:pt x="1899" y="172"/>
                  </a:lnTo>
                  <a:lnTo>
                    <a:pt x="1828" y="3"/>
                  </a:lnTo>
                  <a:lnTo>
                    <a:pt x="1803" y="3"/>
                  </a:lnTo>
                  <a:lnTo>
                    <a:pt x="1731" y="172"/>
                  </a:lnTo>
                  <a:close/>
                  <a:moveTo>
                    <a:pt x="1848" y="109"/>
                  </a:moveTo>
                  <a:lnTo>
                    <a:pt x="1781" y="109"/>
                  </a:lnTo>
                  <a:lnTo>
                    <a:pt x="1814" y="26"/>
                  </a:lnTo>
                  <a:lnTo>
                    <a:pt x="1848" y="109"/>
                  </a:lnTo>
                  <a:close/>
                  <a:moveTo>
                    <a:pt x="1946" y="172"/>
                  </a:moveTo>
                  <a:lnTo>
                    <a:pt x="1996" y="172"/>
                  </a:lnTo>
                  <a:cubicBezTo>
                    <a:pt x="2010" y="172"/>
                    <a:pt x="2022" y="170"/>
                    <a:pt x="2033" y="166"/>
                  </a:cubicBezTo>
                  <a:cubicBezTo>
                    <a:pt x="2044" y="163"/>
                    <a:pt x="2054" y="157"/>
                    <a:pt x="2062" y="150"/>
                  </a:cubicBezTo>
                  <a:cubicBezTo>
                    <a:pt x="2069" y="143"/>
                    <a:pt x="2075" y="134"/>
                    <a:pt x="2080" y="123"/>
                  </a:cubicBezTo>
                  <a:cubicBezTo>
                    <a:pt x="2084" y="113"/>
                    <a:pt x="2086" y="100"/>
                    <a:pt x="2086" y="86"/>
                  </a:cubicBezTo>
                  <a:cubicBezTo>
                    <a:pt x="2086" y="76"/>
                    <a:pt x="2084" y="66"/>
                    <a:pt x="2081" y="57"/>
                  </a:cubicBezTo>
                  <a:cubicBezTo>
                    <a:pt x="2078" y="49"/>
                    <a:pt x="2074" y="41"/>
                    <a:pt x="2069" y="34"/>
                  </a:cubicBezTo>
                  <a:cubicBezTo>
                    <a:pt x="2063" y="28"/>
                    <a:pt x="2057" y="22"/>
                    <a:pt x="2049" y="17"/>
                  </a:cubicBezTo>
                  <a:cubicBezTo>
                    <a:pt x="2042" y="13"/>
                    <a:pt x="2033" y="9"/>
                    <a:pt x="2024" y="7"/>
                  </a:cubicBezTo>
                  <a:cubicBezTo>
                    <a:pt x="2015" y="4"/>
                    <a:pt x="2006" y="3"/>
                    <a:pt x="1996" y="3"/>
                  </a:cubicBezTo>
                  <a:lnTo>
                    <a:pt x="1946" y="3"/>
                  </a:lnTo>
                  <a:lnTo>
                    <a:pt x="1946" y="172"/>
                  </a:lnTo>
                  <a:close/>
                  <a:moveTo>
                    <a:pt x="1970" y="24"/>
                  </a:moveTo>
                  <a:lnTo>
                    <a:pt x="1998" y="24"/>
                  </a:lnTo>
                  <a:cubicBezTo>
                    <a:pt x="2007" y="24"/>
                    <a:pt x="2015" y="26"/>
                    <a:pt x="2023" y="29"/>
                  </a:cubicBezTo>
                  <a:cubicBezTo>
                    <a:pt x="2030" y="31"/>
                    <a:pt x="2037" y="36"/>
                    <a:pt x="2042" y="41"/>
                  </a:cubicBezTo>
                  <a:cubicBezTo>
                    <a:pt x="2048" y="46"/>
                    <a:pt x="2052" y="53"/>
                    <a:pt x="2055" y="61"/>
                  </a:cubicBezTo>
                  <a:cubicBezTo>
                    <a:pt x="2059" y="68"/>
                    <a:pt x="2060" y="77"/>
                    <a:pt x="2060" y="87"/>
                  </a:cubicBezTo>
                  <a:cubicBezTo>
                    <a:pt x="2060" y="101"/>
                    <a:pt x="2058" y="113"/>
                    <a:pt x="2053" y="123"/>
                  </a:cubicBezTo>
                  <a:cubicBezTo>
                    <a:pt x="2048" y="132"/>
                    <a:pt x="2040" y="139"/>
                    <a:pt x="2031" y="144"/>
                  </a:cubicBezTo>
                  <a:cubicBezTo>
                    <a:pt x="2021" y="148"/>
                    <a:pt x="2009" y="151"/>
                    <a:pt x="1996" y="151"/>
                  </a:cubicBezTo>
                  <a:lnTo>
                    <a:pt x="1970" y="151"/>
                  </a:lnTo>
                  <a:lnTo>
                    <a:pt x="1970" y="24"/>
                  </a:lnTo>
                  <a:close/>
                  <a:moveTo>
                    <a:pt x="2147" y="172"/>
                  </a:moveTo>
                  <a:lnTo>
                    <a:pt x="2241" y="172"/>
                  </a:lnTo>
                  <a:lnTo>
                    <a:pt x="2241" y="151"/>
                  </a:lnTo>
                  <a:lnTo>
                    <a:pt x="2171" y="151"/>
                  </a:lnTo>
                  <a:lnTo>
                    <a:pt x="2171" y="95"/>
                  </a:lnTo>
                  <a:lnTo>
                    <a:pt x="2235" y="95"/>
                  </a:lnTo>
                  <a:lnTo>
                    <a:pt x="2235" y="74"/>
                  </a:lnTo>
                  <a:lnTo>
                    <a:pt x="2171" y="74"/>
                  </a:lnTo>
                  <a:lnTo>
                    <a:pt x="2171" y="24"/>
                  </a:lnTo>
                  <a:lnTo>
                    <a:pt x="2241" y="24"/>
                  </a:lnTo>
                  <a:lnTo>
                    <a:pt x="2241" y="3"/>
                  </a:lnTo>
                  <a:lnTo>
                    <a:pt x="2147" y="3"/>
                  </a:lnTo>
                  <a:lnTo>
                    <a:pt x="2147" y="172"/>
                  </a:lnTo>
                  <a:close/>
                  <a:moveTo>
                    <a:pt x="2304" y="172"/>
                  </a:moveTo>
                  <a:lnTo>
                    <a:pt x="2328" y="172"/>
                  </a:lnTo>
                  <a:lnTo>
                    <a:pt x="2328" y="26"/>
                  </a:lnTo>
                  <a:lnTo>
                    <a:pt x="2329" y="26"/>
                  </a:lnTo>
                  <a:lnTo>
                    <a:pt x="2385" y="172"/>
                  </a:lnTo>
                  <a:lnTo>
                    <a:pt x="2408" y="172"/>
                  </a:lnTo>
                  <a:lnTo>
                    <a:pt x="2464" y="26"/>
                  </a:lnTo>
                  <a:lnTo>
                    <a:pt x="2465" y="26"/>
                  </a:lnTo>
                  <a:lnTo>
                    <a:pt x="2465" y="172"/>
                  </a:lnTo>
                  <a:lnTo>
                    <a:pt x="2489" y="172"/>
                  </a:lnTo>
                  <a:lnTo>
                    <a:pt x="2489" y="3"/>
                  </a:lnTo>
                  <a:lnTo>
                    <a:pt x="2449" y="3"/>
                  </a:lnTo>
                  <a:lnTo>
                    <a:pt x="2397" y="143"/>
                  </a:lnTo>
                  <a:lnTo>
                    <a:pt x="2344" y="3"/>
                  </a:lnTo>
                  <a:lnTo>
                    <a:pt x="2304" y="3"/>
                  </a:lnTo>
                  <a:lnTo>
                    <a:pt x="2304" y="172"/>
                  </a:lnTo>
                  <a:close/>
                  <a:moveTo>
                    <a:pt x="2556" y="172"/>
                  </a:moveTo>
                  <a:lnTo>
                    <a:pt x="2580" y="172"/>
                  </a:lnTo>
                  <a:lnTo>
                    <a:pt x="2580" y="3"/>
                  </a:lnTo>
                  <a:lnTo>
                    <a:pt x="2556" y="3"/>
                  </a:lnTo>
                  <a:lnTo>
                    <a:pt x="2556" y="172"/>
                  </a:lnTo>
                  <a:close/>
                  <a:moveTo>
                    <a:pt x="2780" y="172"/>
                  </a:moveTo>
                  <a:lnTo>
                    <a:pt x="2829" y="172"/>
                  </a:lnTo>
                  <a:cubicBezTo>
                    <a:pt x="2843" y="172"/>
                    <a:pt x="2856" y="170"/>
                    <a:pt x="2867" y="166"/>
                  </a:cubicBezTo>
                  <a:cubicBezTo>
                    <a:pt x="2878" y="163"/>
                    <a:pt x="2888" y="157"/>
                    <a:pt x="2895" y="150"/>
                  </a:cubicBezTo>
                  <a:cubicBezTo>
                    <a:pt x="2903" y="143"/>
                    <a:pt x="2909" y="134"/>
                    <a:pt x="2913" y="123"/>
                  </a:cubicBezTo>
                  <a:cubicBezTo>
                    <a:pt x="2917" y="113"/>
                    <a:pt x="2919" y="100"/>
                    <a:pt x="2919" y="86"/>
                  </a:cubicBezTo>
                  <a:cubicBezTo>
                    <a:pt x="2919" y="76"/>
                    <a:pt x="2918" y="66"/>
                    <a:pt x="2915" y="57"/>
                  </a:cubicBezTo>
                  <a:cubicBezTo>
                    <a:pt x="2912" y="49"/>
                    <a:pt x="2908" y="41"/>
                    <a:pt x="2902" y="34"/>
                  </a:cubicBezTo>
                  <a:cubicBezTo>
                    <a:pt x="2897" y="28"/>
                    <a:pt x="2890" y="22"/>
                    <a:pt x="2883" y="17"/>
                  </a:cubicBezTo>
                  <a:cubicBezTo>
                    <a:pt x="2875" y="13"/>
                    <a:pt x="2867" y="9"/>
                    <a:pt x="2858" y="7"/>
                  </a:cubicBezTo>
                  <a:cubicBezTo>
                    <a:pt x="2849" y="4"/>
                    <a:pt x="2840" y="3"/>
                    <a:pt x="2829" y="3"/>
                  </a:cubicBezTo>
                  <a:lnTo>
                    <a:pt x="2780" y="3"/>
                  </a:lnTo>
                  <a:lnTo>
                    <a:pt x="2780" y="172"/>
                  </a:lnTo>
                  <a:close/>
                  <a:moveTo>
                    <a:pt x="2804" y="24"/>
                  </a:moveTo>
                  <a:lnTo>
                    <a:pt x="2832" y="24"/>
                  </a:lnTo>
                  <a:cubicBezTo>
                    <a:pt x="2841" y="24"/>
                    <a:pt x="2849" y="26"/>
                    <a:pt x="2857" y="29"/>
                  </a:cubicBezTo>
                  <a:cubicBezTo>
                    <a:pt x="2864" y="31"/>
                    <a:pt x="2871" y="36"/>
                    <a:pt x="2876" y="41"/>
                  </a:cubicBezTo>
                  <a:cubicBezTo>
                    <a:pt x="2882" y="46"/>
                    <a:pt x="2886" y="53"/>
                    <a:pt x="2889" y="61"/>
                  </a:cubicBezTo>
                  <a:cubicBezTo>
                    <a:pt x="2892" y="68"/>
                    <a:pt x="2894" y="77"/>
                    <a:pt x="2894" y="87"/>
                  </a:cubicBezTo>
                  <a:cubicBezTo>
                    <a:pt x="2894" y="101"/>
                    <a:pt x="2891" y="113"/>
                    <a:pt x="2886" y="123"/>
                  </a:cubicBezTo>
                  <a:cubicBezTo>
                    <a:pt x="2881" y="132"/>
                    <a:pt x="2874" y="139"/>
                    <a:pt x="2864" y="144"/>
                  </a:cubicBezTo>
                  <a:cubicBezTo>
                    <a:pt x="2855" y="148"/>
                    <a:pt x="2843" y="151"/>
                    <a:pt x="2829" y="151"/>
                  </a:cubicBezTo>
                  <a:lnTo>
                    <a:pt x="2804" y="151"/>
                  </a:lnTo>
                  <a:lnTo>
                    <a:pt x="2804" y="24"/>
                  </a:lnTo>
                  <a:close/>
                  <a:moveTo>
                    <a:pt x="2961" y="172"/>
                  </a:moveTo>
                  <a:lnTo>
                    <a:pt x="2986" y="172"/>
                  </a:lnTo>
                  <a:lnTo>
                    <a:pt x="3003" y="129"/>
                  </a:lnTo>
                  <a:lnTo>
                    <a:pt x="3086" y="129"/>
                  </a:lnTo>
                  <a:lnTo>
                    <a:pt x="3103" y="172"/>
                  </a:lnTo>
                  <a:lnTo>
                    <a:pt x="3130" y="172"/>
                  </a:lnTo>
                  <a:lnTo>
                    <a:pt x="3058" y="3"/>
                  </a:lnTo>
                  <a:lnTo>
                    <a:pt x="3033" y="3"/>
                  </a:lnTo>
                  <a:lnTo>
                    <a:pt x="2961" y="172"/>
                  </a:lnTo>
                  <a:close/>
                  <a:moveTo>
                    <a:pt x="3078" y="109"/>
                  </a:moveTo>
                  <a:lnTo>
                    <a:pt x="3011" y="109"/>
                  </a:lnTo>
                  <a:lnTo>
                    <a:pt x="3045" y="26"/>
                  </a:lnTo>
                  <a:lnTo>
                    <a:pt x="3078" y="109"/>
                  </a:lnTo>
                  <a:close/>
                  <a:moveTo>
                    <a:pt x="3177" y="172"/>
                  </a:moveTo>
                  <a:lnTo>
                    <a:pt x="3202" y="172"/>
                  </a:lnTo>
                  <a:lnTo>
                    <a:pt x="3202" y="33"/>
                  </a:lnTo>
                  <a:lnTo>
                    <a:pt x="3202" y="33"/>
                  </a:lnTo>
                  <a:lnTo>
                    <a:pt x="3279" y="172"/>
                  </a:lnTo>
                  <a:lnTo>
                    <a:pt x="3309" y="172"/>
                  </a:lnTo>
                  <a:lnTo>
                    <a:pt x="3309" y="3"/>
                  </a:lnTo>
                  <a:lnTo>
                    <a:pt x="3285" y="3"/>
                  </a:lnTo>
                  <a:lnTo>
                    <a:pt x="3285" y="139"/>
                  </a:lnTo>
                  <a:lnTo>
                    <a:pt x="3285" y="139"/>
                  </a:lnTo>
                  <a:lnTo>
                    <a:pt x="3210" y="3"/>
                  </a:lnTo>
                  <a:lnTo>
                    <a:pt x="3177" y="3"/>
                  </a:lnTo>
                  <a:lnTo>
                    <a:pt x="3177" y="172"/>
                  </a:lnTo>
                  <a:close/>
                  <a:moveTo>
                    <a:pt x="3376" y="172"/>
                  </a:moveTo>
                  <a:lnTo>
                    <a:pt x="3400" y="172"/>
                  </a:lnTo>
                  <a:lnTo>
                    <a:pt x="3400" y="3"/>
                  </a:lnTo>
                  <a:lnTo>
                    <a:pt x="3376" y="3"/>
                  </a:lnTo>
                  <a:lnTo>
                    <a:pt x="3376" y="172"/>
                  </a:lnTo>
                  <a:close/>
                  <a:moveTo>
                    <a:pt x="3448" y="172"/>
                  </a:moveTo>
                  <a:lnTo>
                    <a:pt x="3474" y="172"/>
                  </a:lnTo>
                  <a:lnTo>
                    <a:pt x="3491" y="129"/>
                  </a:lnTo>
                  <a:lnTo>
                    <a:pt x="3573" y="129"/>
                  </a:lnTo>
                  <a:lnTo>
                    <a:pt x="3591" y="172"/>
                  </a:lnTo>
                  <a:lnTo>
                    <a:pt x="3617" y="172"/>
                  </a:lnTo>
                  <a:lnTo>
                    <a:pt x="3546" y="3"/>
                  </a:lnTo>
                  <a:lnTo>
                    <a:pt x="3520" y="3"/>
                  </a:lnTo>
                  <a:lnTo>
                    <a:pt x="3448" y="172"/>
                  </a:lnTo>
                  <a:close/>
                  <a:moveTo>
                    <a:pt x="3566" y="109"/>
                  </a:moveTo>
                  <a:lnTo>
                    <a:pt x="3498" y="109"/>
                  </a:lnTo>
                  <a:lnTo>
                    <a:pt x="3532" y="26"/>
                  </a:lnTo>
                  <a:lnTo>
                    <a:pt x="3566" y="109"/>
                  </a:lnTo>
                  <a:close/>
                </a:path>
              </a:pathLst>
            </a:custGeom>
            <a:solidFill>
              <a:srgbClr val="677680"/>
            </a:solidFill>
            <a:ln w="9525">
              <a:noFill/>
              <a:round/>
              <a:headEnd/>
              <a:tailEnd/>
            </a:ln>
          </p:spPr>
          <p:txBody>
            <a:bodyPr vert="horz" wrap="square" lIns="91440" tIns="45720" rIns="91440" bIns="45720" numCol="1" anchor="t" anchorCtr="0" compatLnSpc="1">
              <a:prstTxWarp prst="textNoShape">
                <a:avLst/>
              </a:prstTxWarp>
            </a:bodyPr>
            <a:lstStyle/>
            <a:p>
              <a:endParaRPr lang="da-DK"/>
            </a:p>
          </p:txBody>
        </p:sp>
      </p:gr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b="1" kern="1200">
          <a:solidFill>
            <a:srgbClr val="B92433"/>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b="1" kern="1200">
          <a:solidFill>
            <a:schemeClr val="tx1">
              <a:lumMod val="50000"/>
              <a:lumOff val="50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a:xfrm>
            <a:off x="755576" y="2492896"/>
            <a:ext cx="7772400" cy="1470025"/>
          </a:xfrm>
        </p:spPr>
        <p:txBody>
          <a:bodyPr>
            <a:normAutofit/>
          </a:bodyPr>
          <a:lstStyle/>
          <a:p>
            <a:r>
              <a:rPr lang="da-DK" dirty="0" smtClean="0"/>
              <a:t>Virksomheden </a:t>
            </a:r>
            <a:endParaRPr lang="da-DK" dirty="0"/>
          </a:p>
        </p:txBody>
      </p:sp>
      <p:sp>
        <p:nvSpPr>
          <p:cNvPr id="3" name="Undertitel 2"/>
          <p:cNvSpPr>
            <a:spLocks noGrp="1"/>
          </p:cNvSpPr>
          <p:nvPr>
            <p:ph type="subTitle" idx="1"/>
          </p:nvPr>
        </p:nvSpPr>
        <p:spPr>
          <a:xfrm>
            <a:off x="1483568" y="3548608"/>
            <a:ext cx="6400800" cy="1752600"/>
          </a:xfrm>
        </p:spPr>
        <p:txBody>
          <a:bodyPr>
            <a:normAutofit/>
          </a:bodyPr>
          <a:lstStyle/>
          <a:p>
            <a:endParaRPr lang="da-DK" sz="2000"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Billede 3"/>
          <p:cNvPicPr>
            <a:picLocks noChangeAspect="1"/>
          </p:cNvPicPr>
          <p:nvPr/>
        </p:nvPicPr>
        <p:blipFill rotWithShape="1">
          <a:blip r:embed="rId2"/>
          <a:srcRect l="7468" t="7913" r="42170" b="2781"/>
          <a:stretch/>
        </p:blipFill>
        <p:spPr>
          <a:xfrm>
            <a:off x="5076056" y="1610041"/>
            <a:ext cx="3809726" cy="3600400"/>
          </a:xfrm>
          <a:prstGeom prst="rect">
            <a:avLst/>
          </a:prstGeom>
        </p:spPr>
      </p:pic>
      <p:sp>
        <p:nvSpPr>
          <p:cNvPr id="2" name="Titel 1"/>
          <p:cNvSpPr>
            <a:spLocks noGrp="1"/>
          </p:cNvSpPr>
          <p:nvPr>
            <p:ph type="title"/>
          </p:nvPr>
        </p:nvSpPr>
        <p:spPr/>
        <p:txBody>
          <a:bodyPr/>
          <a:lstStyle/>
          <a:p>
            <a:r>
              <a:rPr lang="da-DK" dirty="0"/>
              <a:t>Opgavekontekst</a:t>
            </a:r>
          </a:p>
        </p:txBody>
      </p:sp>
      <p:sp>
        <p:nvSpPr>
          <p:cNvPr id="3" name="Pladsholder til indhold 2"/>
          <p:cNvSpPr>
            <a:spLocks noGrp="1"/>
          </p:cNvSpPr>
          <p:nvPr>
            <p:ph idx="1"/>
          </p:nvPr>
        </p:nvSpPr>
        <p:spPr>
          <a:xfrm>
            <a:off x="179512" y="1268760"/>
            <a:ext cx="4762872" cy="5256584"/>
          </a:xfrm>
        </p:spPr>
        <p:txBody>
          <a:bodyPr>
            <a:normAutofit fontScale="77500" lnSpcReduction="20000"/>
          </a:bodyPr>
          <a:lstStyle/>
          <a:p>
            <a:r>
              <a:rPr lang="da-DK" b="0" dirty="0"/>
              <a:t>Kundeopgaver afhænger ofte af den konkrete kontekst, hvori de udføres. Konteksten kan pålægge visse rammer eller begrænsninger</a:t>
            </a:r>
            <a:r>
              <a:rPr lang="da-DK" b="0" dirty="0" smtClean="0"/>
              <a:t>.</a:t>
            </a:r>
          </a:p>
          <a:p>
            <a:endParaRPr lang="da-DK" b="0" dirty="0" smtClean="0"/>
          </a:p>
          <a:p>
            <a:pPr marL="0" indent="0">
              <a:buNone/>
            </a:pPr>
            <a:r>
              <a:rPr lang="da-DK" dirty="0"/>
              <a:t>Opgavens betydning</a:t>
            </a:r>
            <a:endParaRPr lang="da-DK" b="0" dirty="0"/>
          </a:p>
          <a:p>
            <a:r>
              <a:rPr lang="da-DK" b="0" i="1" dirty="0"/>
              <a:t>Det er vigtigt at anerkende, at ikke alle opgaver har samme betydning for din kunde. Nogle betyder mere for en kundes arbejde eller liv, fordi det ikke at udføre dem, kan få alvorlige konsekvenser. Nogle er ubetydelige, fordi kunden prioriterer andre ting højere.</a:t>
            </a:r>
            <a:endParaRPr lang="da-DK" dirty="0"/>
          </a:p>
        </p:txBody>
      </p:sp>
      <p:pic>
        <p:nvPicPr>
          <p:cNvPr id="5" name="Billede 4"/>
          <p:cNvPicPr>
            <a:picLocks noChangeAspect="1"/>
          </p:cNvPicPr>
          <p:nvPr/>
        </p:nvPicPr>
        <p:blipFill rotWithShape="1">
          <a:blip r:embed="rId3"/>
          <a:srcRect l="81546" t="42943" r="9046" b="32346"/>
          <a:stretch/>
        </p:blipFill>
        <p:spPr>
          <a:xfrm>
            <a:off x="4978388" y="5210441"/>
            <a:ext cx="1224136" cy="1713521"/>
          </a:xfrm>
          <a:prstGeom prst="rect">
            <a:avLst/>
          </a:prstGeom>
        </p:spPr>
      </p:pic>
    </p:spTree>
    <p:extLst>
      <p:ext uri="{BB962C8B-B14F-4D97-AF65-F5344CB8AC3E}">
        <p14:creationId xmlns:p14="http://schemas.microsoft.com/office/powerpoint/2010/main" val="29744163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dirty="0" err="1" smtClean="0"/>
              <a:t>Pain</a:t>
            </a:r>
            <a:r>
              <a:rPr lang="da-DK" dirty="0" smtClean="0"/>
              <a:t> - Kundesmerter</a:t>
            </a:r>
            <a:endParaRPr lang="da-DK" dirty="0"/>
          </a:p>
        </p:txBody>
      </p:sp>
      <p:sp>
        <p:nvSpPr>
          <p:cNvPr id="3" name="Pladsholder til indhold 2"/>
          <p:cNvSpPr>
            <a:spLocks noGrp="1"/>
          </p:cNvSpPr>
          <p:nvPr>
            <p:ph idx="1"/>
          </p:nvPr>
        </p:nvSpPr>
        <p:spPr/>
        <p:txBody>
          <a:bodyPr>
            <a:normAutofit fontScale="92500" lnSpcReduction="20000"/>
          </a:bodyPr>
          <a:lstStyle/>
          <a:p>
            <a:r>
              <a:rPr lang="da-DK" b="0" dirty="0"/>
              <a:t>Smerter beskriver alt det, der irriterer dine kunder før, under og efter et forsøg på at få løst en opgave, eller ganske enkelt bare forhindre dem i at få en opgave udført. </a:t>
            </a:r>
            <a:endParaRPr lang="da-DK" b="0" dirty="0" smtClean="0"/>
          </a:p>
          <a:p>
            <a:r>
              <a:rPr lang="da-DK" b="0" dirty="0" smtClean="0"/>
              <a:t>Smerter </a:t>
            </a:r>
            <a:r>
              <a:rPr lang="da-DK" b="0" dirty="0"/>
              <a:t>beskriver også risici, som f.eks. potentielt dårlige resultater, forbundet med at få en opgave udført skidt eller slet ikke. </a:t>
            </a:r>
          </a:p>
          <a:p>
            <a:r>
              <a:rPr lang="da-DK" b="0" dirty="0" smtClean="0"/>
              <a:t>tre </a:t>
            </a:r>
            <a:r>
              <a:rPr lang="da-DK" b="0" dirty="0"/>
              <a:t>typer af kundesmerter </a:t>
            </a:r>
            <a:endParaRPr lang="da-DK" b="0" dirty="0" smtClean="0"/>
          </a:p>
          <a:p>
            <a:pPr lvl="1"/>
            <a:r>
              <a:rPr lang="da-DK" b="1" dirty="0" smtClean="0"/>
              <a:t>Uønskede </a:t>
            </a:r>
            <a:r>
              <a:rPr lang="da-DK" b="1" dirty="0"/>
              <a:t>resultater, problemer og </a:t>
            </a:r>
            <a:r>
              <a:rPr lang="da-DK" b="1" dirty="0" smtClean="0"/>
              <a:t>karakteristika</a:t>
            </a:r>
          </a:p>
          <a:p>
            <a:pPr lvl="1"/>
            <a:r>
              <a:rPr lang="da-DK" b="1" dirty="0" smtClean="0"/>
              <a:t>Forhindringer</a:t>
            </a:r>
          </a:p>
          <a:p>
            <a:pPr lvl="1"/>
            <a:r>
              <a:rPr lang="da-DK" b="1" dirty="0"/>
              <a:t>Risici (uønskede mulige resultater)</a:t>
            </a:r>
            <a:endParaRPr lang="da-DK" dirty="0"/>
          </a:p>
        </p:txBody>
      </p:sp>
      <p:pic>
        <p:nvPicPr>
          <p:cNvPr id="4" name="Billede 3"/>
          <p:cNvPicPr>
            <a:picLocks noChangeAspect="1"/>
          </p:cNvPicPr>
          <p:nvPr/>
        </p:nvPicPr>
        <p:blipFill rotWithShape="1">
          <a:blip r:embed="rId2"/>
          <a:srcRect l="6832" t="25076" r="54981" b="4309"/>
          <a:stretch/>
        </p:blipFill>
        <p:spPr>
          <a:xfrm>
            <a:off x="7236296" y="27919"/>
            <a:ext cx="1728192" cy="1703146"/>
          </a:xfrm>
          <a:prstGeom prst="rect">
            <a:avLst/>
          </a:prstGeom>
        </p:spPr>
      </p:pic>
    </p:spTree>
    <p:extLst>
      <p:ext uri="{BB962C8B-B14F-4D97-AF65-F5344CB8AC3E}">
        <p14:creationId xmlns:p14="http://schemas.microsoft.com/office/powerpoint/2010/main" val="12982981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dirty="0" err="1"/>
              <a:t>Pain</a:t>
            </a:r>
            <a:r>
              <a:rPr lang="da-DK" dirty="0"/>
              <a:t> - Kundesmerter</a:t>
            </a:r>
          </a:p>
        </p:txBody>
      </p:sp>
      <p:sp>
        <p:nvSpPr>
          <p:cNvPr id="3" name="Pladsholder til indhold 2"/>
          <p:cNvSpPr>
            <a:spLocks noGrp="1"/>
          </p:cNvSpPr>
          <p:nvPr>
            <p:ph idx="1"/>
          </p:nvPr>
        </p:nvSpPr>
        <p:spPr/>
        <p:txBody>
          <a:bodyPr>
            <a:normAutofit fontScale="62500" lnSpcReduction="20000"/>
          </a:bodyPr>
          <a:lstStyle/>
          <a:p>
            <a:pPr marL="0" indent="0">
              <a:buNone/>
            </a:pPr>
            <a:r>
              <a:rPr lang="da-DK" dirty="0"/>
              <a:t>Uønskede resultater, problemer og karakteristika</a:t>
            </a:r>
            <a:endParaRPr lang="da-DK" b="0" dirty="0"/>
          </a:p>
          <a:p>
            <a:r>
              <a:rPr lang="da-DK" b="0" dirty="0"/>
              <a:t>Smerter er funktionelle (f.eks. en løsning, der ikke virker, ikke fungerer godt, eller har negative bivirkninger), sociale (“Jeg ser skidt ud mens jeg gør det her”), følelsesmæssige (“Jeg har det dårligt, hver gang jeg gør det her”) eller underordnede (“Det er irriterende at gå hen til butikken for at ordne dette”). Dette kan også indebære uønskede egenskaber som kunderne ikke synes om (f.eks. “Det er kedeligt at løbe i fitness centeret”, eller “Dette design er grimt”). </a:t>
            </a:r>
            <a:endParaRPr lang="da-DK" b="0" dirty="0" smtClean="0"/>
          </a:p>
          <a:p>
            <a:pPr marL="0" indent="0">
              <a:buNone/>
            </a:pPr>
            <a:r>
              <a:rPr lang="da-DK" dirty="0" smtClean="0"/>
              <a:t>Forhindringer</a:t>
            </a:r>
            <a:endParaRPr lang="da-DK" b="0" dirty="0"/>
          </a:p>
          <a:p>
            <a:r>
              <a:rPr lang="da-DK" b="0" dirty="0"/>
              <a:t>Det er ting, der forhindrer kunderne i selv at komme i gang med en opgave eller forsinker dem (f.eks. “Jeg har ikke tid til at få denne opgave gjort ordentligt”, eller “jeg har ikke råd til nogen af de eksisterende løsninger”). </a:t>
            </a:r>
            <a:endParaRPr lang="da-DK" b="0" dirty="0" smtClean="0"/>
          </a:p>
          <a:p>
            <a:pPr marL="0" indent="0">
              <a:buNone/>
            </a:pPr>
            <a:r>
              <a:rPr lang="da-DK" dirty="0"/>
              <a:t>Risici (uønskede mulige resultater)</a:t>
            </a:r>
            <a:endParaRPr lang="da-DK" b="0" dirty="0"/>
          </a:p>
          <a:p>
            <a:r>
              <a:rPr lang="da-DK" b="0" dirty="0"/>
              <a:t>Det der kan gå galt, og få store negative konsekvenser (f.eks. “Jeg kan miste troværdighed, når jeg bruger denne type løsning,” eller “Et brud på sikkerheden ville være katastrofalt for os”).</a:t>
            </a:r>
            <a:endParaRPr lang="da-DK" b="0" dirty="0" smtClean="0"/>
          </a:p>
        </p:txBody>
      </p:sp>
      <p:pic>
        <p:nvPicPr>
          <p:cNvPr id="4" name="Billede 3"/>
          <p:cNvPicPr>
            <a:picLocks noChangeAspect="1"/>
          </p:cNvPicPr>
          <p:nvPr/>
        </p:nvPicPr>
        <p:blipFill rotWithShape="1">
          <a:blip r:embed="rId2"/>
          <a:srcRect l="62175" t="44808" r="30077" b="35461"/>
          <a:stretch/>
        </p:blipFill>
        <p:spPr>
          <a:xfrm>
            <a:off x="7380312" y="306361"/>
            <a:ext cx="1008112" cy="1368152"/>
          </a:xfrm>
          <a:prstGeom prst="rect">
            <a:avLst/>
          </a:prstGeom>
        </p:spPr>
      </p:pic>
    </p:spTree>
    <p:extLst>
      <p:ext uri="{BB962C8B-B14F-4D97-AF65-F5344CB8AC3E}">
        <p14:creationId xmlns:p14="http://schemas.microsoft.com/office/powerpoint/2010/main" val="808891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dirty="0" err="1" smtClean="0"/>
              <a:t>Pain</a:t>
            </a:r>
            <a:r>
              <a:rPr lang="da-DK" dirty="0" smtClean="0"/>
              <a:t> – spørgsmål eksempel</a:t>
            </a:r>
            <a:endParaRPr lang="da-DK" dirty="0"/>
          </a:p>
        </p:txBody>
      </p:sp>
      <p:sp>
        <p:nvSpPr>
          <p:cNvPr id="3" name="Pladsholder til indhold 2"/>
          <p:cNvSpPr>
            <a:spLocks noGrp="1"/>
          </p:cNvSpPr>
          <p:nvPr>
            <p:ph idx="1"/>
          </p:nvPr>
        </p:nvSpPr>
        <p:spPr>
          <a:xfrm>
            <a:off x="179512" y="1052736"/>
            <a:ext cx="5842992" cy="4525963"/>
          </a:xfrm>
        </p:spPr>
        <p:txBody>
          <a:bodyPr>
            <a:noAutofit/>
          </a:bodyPr>
          <a:lstStyle/>
          <a:p>
            <a:endParaRPr lang="da-DK" sz="1400" b="0" dirty="0"/>
          </a:p>
          <a:p>
            <a:r>
              <a:rPr lang="da-DK" sz="1400" b="0" dirty="0"/>
              <a:t>Hvordan definerer dine kunder, at noget er for dyrt? Tager en masse tid, koster for mange penge, eller kræver en betydelig indsats?</a:t>
            </a:r>
          </a:p>
          <a:p>
            <a:r>
              <a:rPr lang="da-DK" sz="1400" b="0" dirty="0"/>
              <a:t>Hvad får dine kunder til at føle sig dårligt tilpas? Hvad er deres frustrationer, ærgrelser, eller ting, der giver dem hovedpine?</a:t>
            </a:r>
          </a:p>
          <a:p>
            <a:r>
              <a:rPr lang="da-DK" sz="1400" b="0" dirty="0"/>
              <a:t>Hvordan underpræsterer de nuværende Value Propositions overfor dine kunder? Hvilke egenskaber savner de? Er der problemer med effektiviteten, som irriterer dem eller nævner de fejl og mangler?</a:t>
            </a:r>
          </a:p>
          <a:p>
            <a:r>
              <a:rPr lang="da-DK" sz="1400" b="0" dirty="0"/>
              <a:t>Hvad er de største problemer og udfordringer, som dine kunder oplever? Forstår de, hvordan tingene fungerer, har de problemer med at få visse ting gjort, eller undlader de at udføre bestemte opgaver af særlige årsager?</a:t>
            </a:r>
          </a:p>
          <a:p>
            <a:r>
              <a:rPr lang="da-DK" sz="1400" b="0" dirty="0"/>
              <a:t>Hvilke negative sociale konsekvenser møder eller frygter dine kunder? Er de bange for at miste ansigt, magt, tillid, eller status?</a:t>
            </a:r>
          </a:p>
          <a:p>
            <a:r>
              <a:rPr lang="da-DK" sz="1400" b="0" dirty="0"/>
              <a:t>Hvilke risici frygter dine kunder? Er de bange for økonomiske, sociale eller tekniske farer, eller spørger de sig selv, hvad der kan gå galt?</a:t>
            </a:r>
          </a:p>
          <a:p>
            <a:r>
              <a:rPr lang="da-DK" sz="1400" b="0" dirty="0"/>
              <a:t>Hvad holder dine kunder vågne om natten? Hvad er deres store spørgsmål, sorger og bekymringer?</a:t>
            </a:r>
          </a:p>
          <a:p>
            <a:r>
              <a:rPr lang="da-DK" sz="1400" b="0" dirty="0"/>
              <a:t>Hvilke almindelige fejl begår dine kunder? Bruger de en løsning på den forkerte måde?</a:t>
            </a:r>
          </a:p>
          <a:p>
            <a:r>
              <a:rPr lang="da-DK" sz="1400" b="0" dirty="0"/>
              <a:t>Hvilke barrierer afholder dine kunder fra at acceptere en Value Proposition? Er der indledende investeringsomkostninger, en stejl indlæringskurve, eller andre forhindringer som blokerer accepten?</a:t>
            </a:r>
          </a:p>
          <a:p>
            <a:endParaRPr lang="da-DK" sz="1400" dirty="0"/>
          </a:p>
        </p:txBody>
      </p:sp>
      <p:pic>
        <p:nvPicPr>
          <p:cNvPr id="4" name="Billede 3"/>
          <p:cNvPicPr>
            <a:picLocks noChangeAspect="1"/>
          </p:cNvPicPr>
          <p:nvPr/>
        </p:nvPicPr>
        <p:blipFill rotWithShape="1">
          <a:blip r:embed="rId2"/>
          <a:srcRect l="6832" t="25076" r="54981" b="4309"/>
          <a:stretch/>
        </p:blipFill>
        <p:spPr>
          <a:xfrm>
            <a:off x="6313868" y="1577815"/>
            <a:ext cx="2952328" cy="2909541"/>
          </a:xfrm>
          <a:prstGeom prst="rect">
            <a:avLst/>
          </a:prstGeom>
        </p:spPr>
      </p:pic>
    </p:spTree>
    <p:extLst>
      <p:ext uri="{BB962C8B-B14F-4D97-AF65-F5344CB8AC3E}">
        <p14:creationId xmlns:p14="http://schemas.microsoft.com/office/powerpoint/2010/main" val="27558808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dirty="0"/>
              <a:t>Kundegevinster</a:t>
            </a:r>
          </a:p>
        </p:txBody>
      </p:sp>
      <p:sp>
        <p:nvSpPr>
          <p:cNvPr id="3" name="Pladsholder til indhold 2"/>
          <p:cNvSpPr>
            <a:spLocks noGrp="1"/>
          </p:cNvSpPr>
          <p:nvPr>
            <p:ph idx="1"/>
          </p:nvPr>
        </p:nvSpPr>
        <p:spPr/>
        <p:txBody>
          <a:bodyPr>
            <a:normAutofit fontScale="92500" lnSpcReduction="20000"/>
          </a:bodyPr>
          <a:lstStyle/>
          <a:p>
            <a:pPr marL="0" indent="0">
              <a:buNone/>
            </a:pPr>
            <a:r>
              <a:rPr lang="da-DK" b="0" dirty="0"/>
              <a:t>Gevinster beskriver de resultater og udbytter dine kunder ønsker. Nogle gevinster er nødvendige, forventede eller ønsket af kunderne, og andre vil overraske dem. Gevinster omfatter funktionel nytte, sociale gevinster, positive følelser og omkostningsbesparelser. </a:t>
            </a:r>
            <a:endParaRPr lang="da-DK" b="0" dirty="0" smtClean="0"/>
          </a:p>
          <a:p>
            <a:r>
              <a:rPr lang="da-DK" dirty="0"/>
              <a:t>Krævede </a:t>
            </a:r>
            <a:r>
              <a:rPr lang="da-DK" dirty="0" smtClean="0"/>
              <a:t>gevinster</a:t>
            </a:r>
          </a:p>
          <a:p>
            <a:r>
              <a:rPr lang="da-DK" dirty="0"/>
              <a:t>Forventede </a:t>
            </a:r>
            <a:r>
              <a:rPr lang="da-DK" dirty="0" smtClean="0"/>
              <a:t>gevinster</a:t>
            </a:r>
          </a:p>
          <a:p>
            <a:r>
              <a:rPr lang="da-DK" dirty="0"/>
              <a:t>Ønskede </a:t>
            </a:r>
            <a:r>
              <a:rPr lang="da-DK" dirty="0" smtClean="0"/>
              <a:t>gevinster</a:t>
            </a:r>
          </a:p>
          <a:p>
            <a:r>
              <a:rPr lang="da-DK" dirty="0"/>
              <a:t>Uventede gevinster</a:t>
            </a:r>
          </a:p>
        </p:txBody>
      </p:sp>
      <p:pic>
        <p:nvPicPr>
          <p:cNvPr id="4" name="Billede 3"/>
          <p:cNvPicPr>
            <a:picLocks noChangeAspect="1"/>
          </p:cNvPicPr>
          <p:nvPr/>
        </p:nvPicPr>
        <p:blipFill rotWithShape="1">
          <a:blip r:embed="rId2"/>
          <a:srcRect l="6279" t="24038" r="55534" b="6386"/>
          <a:stretch/>
        </p:blipFill>
        <p:spPr>
          <a:xfrm>
            <a:off x="6516216" y="3645024"/>
            <a:ext cx="2304256" cy="2237466"/>
          </a:xfrm>
          <a:prstGeom prst="rect">
            <a:avLst/>
          </a:prstGeom>
        </p:spPr>
      </p:pic>
      <p:pic>
        <p:nvPicPr>
          <p:cNvPr id="5" name="Billede 4"/>
          <p:cNvPicPr>
            <a:picLocks noChangeAspect="1"/>
          </p:cNvPicPr>
          <p:nvPr/>
        </p:nvPicPr>
        <p:blipFill rotWithShape="1">
          <a:blip r:embed="rId3"/>
          <a:srcRect l="61622" t="41692" r="30076" b="38577"/>
          <a:stretch/>
        </p:blipFill>
        <p:spPr>
          <a:xfrm>
            <a:off x="4783534" y="3863181"/>
            <a:ext cx="1599010" cy="2025411"/>
          </a:xfrm>
          <a:prstGeom prst="rect">
            <a:avLst/>
          </a:prstGeom>
        </p:spPr>
      </p:pic>
    </p:spTree>
    <p:extLst>
      <p:ext uri="{BB962C8B-B14F-4D97-AF65-F5344CB8AC3E}">
        <p14:creationId xmlns:p14="http://schemas.microsoft.com/office/powerpoint/2010/main" val="41818313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dirty="0"/>
              <a:t>Kundegevinster</a:t>
            </a:r>
          </a:p>
        </p:txBody>
      </p:sp>
      <p:sp>
        <p:nvSpPr>
          <p:cNvPr id="3" name="Pladsholder til indhold 2"/>
          <p:cNvSpPr>
            <a:spLocks noGrp="1"/>
          </p:cNvSpPr>
          <p:nvPr>
            <p:ph idx="1"/>
          </p:nvPr>
        </p:nvSpPr>
        <p:spPr/>
        <p:txBody>
          <a:bodyPr>
            <a:normAutofit fontScale="55000" lnSpcReduction="20000"/>
          </a:bodyPr>
          <a:lstStyle/>
          <a:p>
            <a:pPr marL="0" indent="0">
              <a:buNone/>
            </a:pPr>
            <a:r>
              <a:rPr lang="da-DK" dirty="0"/>
              <a:t>Krævede gevinster</a:t>
            </a:r>
            <a:endParaRPr lang="da-DK" b="0" dirty="0"/>
          </a:p>
          <a:p>
            <a:r>
              <a:rPr lang="da-DK" b="0" dirty="0"/>
              <a:t>Disse er gevinster, som en løsning ikke kan fungere uden. For eksempel er den mest grundlæggende forventning vi har til en smartphone, at vi kan foretage et opkald med den.</a:t>
            </a:r>
          </a:p>
          <a:p>
            <a:pPr marL="0" indent="0">
              <a:buNone/>
            </a:pPr>
            <a:r>
              <a:rPr lang="da-DK" dirty="0"/>
              <a:t>Forventede gevinster</a:t>
            </a:r>
            <a:endParaRPr lang="da-DK" b="0" dirty="0"/>
          </a:p>
          <a:p>
            <a:r>
              <a:rPr lang="da-DK" b="0" dirty="0"/>
              <a:t>Disse er relativt grundlæggende gevinster, som vi forventer fra en løsning, selv om den kunne fungere uden dem. For eksempel, siden Apple lancerede deres iPhone, forventer vi at en telefon er godt designet og ser godt ud. </a:t>
            </a:r>
          </a:p>
          <a:p>
            <a:pPr marL="0" indent="0">
              <a:buNone/>
            </a:pPr>
            <a:r>
              <a:rPr lang="da-DK" dirty="0"/>
              <a:t>Ønskede gevinster</a:t>
            </a:r>
            <a:endParaRPr lang="da-DK" b="0" dirty="0"/>
          </a:p>
          <a:p>
            <a:r>
              <a:rPr lang="da-DK" b="0" dirty="0"/>
              <a:t>Disse er gevinster, der rækker ud over det vi forventer af en løsning, og vil elske hvis vi kan få. Disse er typisk gevinster som kunder ville nævne, hvis du spurgte dem. For eksempel ønsker vi at smartphones problemfrit kan integreres med vores andre enheder. </a:t>
            </a:r>
            <a:endParaRPr lang="da-DK" b="0" dirty="0" smtClean="0"/>
          </a:p>
          <a:p>
            <a:pPr marL="0" indent="0">
              <a:buNone/>
            </a:pPr>
            <a:r>
              <a:rPr lang="da-DK" dirty="0"/>
              <a:t>Uventede gevinster</a:t>
            </a:r>
            <a:endParaRPr lang="da-DK" b="0" dirty="0"/>
          </a:p>
          <a:p>
            <a:r>
              <a:rPr lang="da-DK" b="0" dirty="0"/>
              <a:t>Disse er gevinster, der går ud over kunders forventninger og ønsker. De ville ikke engang nævne dem, hvis du spurgte dem. Før Apple gjorde touch-skærme og </a:t>
            </a:r>
            <a:r>
              <a:rPr lang="da-DK" b="0" dirty="0" err="1"/>
              <a:t>App</a:t>
            </a:r>
            <a:r>
              <a:rPr lang="da-DK" b="0" dirty="0"/>
              <a:t> Store til noget helt normalt, havde ingen virkelig tænkt på dem som en del af en telefon. </a:t>
            </a:r>
            <a:endParaRPr lang="da-DK" dirty="0"/>
          </a:p>
        </p:txBody>
      </p:sp>
      <p:pic>
        <p:nvPicPr>
          <p:cNvPr id="4" name="Billede 3"/>
          <p:cNvPicPr>
            <a:picLocks noChangeAspect="1"/>
          </p:cNvPicPr>
          <p:nvPr/>
        </p:nvPicPr>
        <p:blipFill rotWithShape="1">
          <a:blip r:embed="rId2"/>
          <a:srcRect l="6279" t="24038" r="55534" b="6386"/>
          <a:stretch/>
        </p:blipFill>
        <p:spPr>
          <a:xfrm>
            <a:off x="6886600" y="0"/>
            <a:ext cx="1800200" cy="1748020"/>
          </a:xfrm>
          <a:prstGeom prst="rect">
            <a:avLst/>
          </a:prstGeom>
        </p:spPr>
      </p:pic>
    </p:spTree>
    <p:extLst>
      <p:ext uri="{BB962C8B-B14F-4D97-AF65-F5344CB8AC3E}">
        <p14:creationId xmlns:p14="http://schemas.microsoft.com/office/powerpoint/2010/main" val="3684373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a-DK" dirty="0" smtClean="0"/>
              <a:t>Kundegevinst </a:t>
            </a:r>
            <a:r>
              <a:rPr lang="da-DK" dirty="0"/>
              <a:t>– spørgsmål eksempel</a:t>
            </a:r>
          </a:p>
        </p:txBody>
      </p:sp>
      <p:sp>
        <p:nvSpPr>
          <p:cNvPr id="3" name="Pladsholder til indhold 2"/>
          <p:cNvSpPr>
            <a:spLocks noGrp="1"/>
          </p:cNvSpPr>
          <p:nvPr>
            <p:ph idx="1"/>
          </p:nvPr>
        </p:nvSpPr>
        <p:spPr>
          <a:xfrm>
            <a:off x="457200" y="1600200"/>
            <a:ext cx="6419056" cy="4925144"/>
          </a:xfrm>
        </p:spPr>
        <p:txBody>
          <a:bodyPr>
            <a:normAutofit fontScale="47500" lnSpcReduction="20000"/>
          </a:bodyPr>
          <a:lstStyle/>
          <a:p>
            <a:endParaRPr lang="da-DK" sz="3400" b="0" dirty="0"/>
          </a:p>
          <a:p>
            <a:r>
              <a:rPr lang="da-DK" sz="3400" b="0" dirty="0"/>
              <a:t>Hvilke besparelser ville gøre dine kunder glade? Hvilke besparelser i form af tid, penge og kræfter ville de værdsætte?</a:t>
            </a:r>
          </a:p>
          <a:p>
            <a:r>
              <a:rPr lang="da-DK" sz="3400" b="0" dirty="0"/>
              <a:t>Hvilke kvalitetsniveauer forventer de, og hvad ville de ønske sig mere eller mindre af?</a:t>
            </a:r>
          </a:p>
          <a:p>
            <a:r>
              <a:rPr lang="da-DK" sz="3400" b="0" dirty="0"/>
              <a:t>Hvordan henrykker aktuelle Value Propositions dine kunder? Hvilke særlige egenskaber kan de lide? Hvilken ydelse og kvalitet forventer de?</a:t>
            </a:r>
          </a:p>
          <a:p>
            <a:r>
              <a:rPr lang="da-DK" sz="3400" b="0" dirty="0"/>
              <a:t>Hvad ville gøre dine kunders opgaver eller liv lettere? Kunne det være en fladere indlæringskurve, flere serviceydelser, eller lavere omkostninger ved ejerskab?</a:t>
            </a:r>
          </a:p>
          <a:p>
            <a:r>
              <a:rPr lang="da-DK" sz="3400" b="0" dirty="0"/>
              <a:t>Hvilke positive, sociale konsekvenser ønsker dine kunder? Hvad får dem til at se godt ud? Hvad øger deres magt eller status?</a:t>
            </a:r>
          </a:p>
          <a:p>
            <a:r>
              <a:rPr lang="da-DK" sz="3400" b="0" dirty="0"/>
              <a:t>Hvad kigger de fleste kunder mest efter? Søger de efter godt design, garantier, specifikke eller flere forskellige funktioner?</a:t>
            </a:r>
          </a:p>
          <a:p>
            <a:r>
              <a:rPr lang="da-DK" sz="3400" b="0" dirty="0"/>
              <a:t>Hvad drømmer kunderne om? Hvad stræber de efter at opnå, eller hvad ville være en stor lettelse for dem?</a:t>
            </a:r>
          </a:p>
          <a:p>
            <a:r>
              <a:rPr lang="da-DK" sz="3400" b="0" dirty="0"/>
              <a:t>Hvordan måler dine kunder succes og fiasko? Hvordan måler de ydelse eller omkostning?</a:t>
            </a:r>
          </a:p>
          <a:p>
            <a:r>
              <a:rPr lang="da-DK" sz="3400" b="0" dirty="0"/>
              <a:t>Hvad ville øge sandsynligheden for at dine kunder accepterede en Value Proposition? Ønsker de lavere omkostninger, færre investeringer, lavere risiko, eller bedre kvalitet?</a:t>
            </a:r>
          </a:p>
          <a:p>
            <a:endParaRPr lang="da-DK" dirty="0"/>
          </a:p>
        </p:txBody>
      </p:sp>
      <p:pic>
        <p:nvPicPr>
          <p:cNvPr id="4" name="Billede 3"/>
          <p:cNvPicPr>
            <a:picLocks noChangeAspect="1"/>
          </p:cNvPicPr>
          <p:nvPr/>
        </p:nvPicPr>
        <p:blipFill rotWithShape="1">
          <a:blip r:embed="rId2"/>
          <a:srcRect l="6279" t="24038" r="55534" b="6386"/>
          <a:stretch/>
        </p:blipFill>
        <p:spPr>
          <a:xfrm>
            <a:off x="7020272" y="1700808"/>
            <a:ext cx="1800200" cy="1748020"/>
          </a:xfrm>
          <a:prstGeom prst="rect">
            <a:avLst/>
          </a:prstGeom>
        </p:spPr>
      </p:pic>
    </p:spTree>
    <p:extLst>
      <p:ext uri="{BB962C8B-B14F-4D97-AF65-F5344CB8AC3E}">
        <p14:creationId xmlns:p14="http://schemas.microsoft.com/office/powerpoint/2010/main" val="19578466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a-DK" dirty="0" smtClean="0"/>
              <a:t>Eksempel Profil </a:t>
            </a:r>
            <a:r>
              <a:rPr lang="da-DK" dirty="0"/>
              <a:t>af en “Management-bog læser” </a:t>
            </a:r>
          </a:p>
        </p:txBody>
      </p:sp>
      <p:sp>
        <p:nvSpPr>
          <p:cNvPr id="3" name="Pladsholder til indhold 2"/>
          <p:cNvSpPr>
            <a:spLocks noGrp="1"/>
          </p:cNvSpPr>
          <p:nvPr>
            <p:ph idx="1"/>
          </p:nvPr>
        </p:nvSpPr>
        <p:spPr/>
        <p:txBody>
          <a:bodyPr/>
          <a:lstStyle/>
          <a:p>
            <a:endParaRPr lang="da-DK"/>
          </a:p>
        </p:txBody>
      </p:sp>
      <p:pic>
        <p:nvPicPr>
          <p:cNvPr id="4" name="Billede 3"/>
          <p:cNvPicPr>
            <a:picLocks noChangeAspect="1"/>
          </p:cNvPicPr>
          <p:nvPr/>
        </p:nvPicPr>
        <p:blipFill rotWithShape="1">
          <a:blip r:embed="rId2"/>
          <a:srcRect l="2959" t="17807" r="50553" b="4309"/>
          <a:stretch/>
        </p:blipFill>
        <p:spPr>
          <a:xfrm>
            <a:off x="1763688" y="1661667"/>
            <a:ext cx="5000236" cy="4464496"/>
          </a:xfrm>
          <a:prstGeom prst="rect">
            <a:avLst/>
          </a:prstGeom>
        </p:spPr>
      </p:pic>
    </p:spTree>
    <p:extLst>
      <p:ext uri="{BB962C8B-B14F-4D97-AF65-F5344CB8AC3E}">
        <p14:creationId xmlns:p14="http://schemas.microsoft.com/office/powerpoint/2010/main" val="8727224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a-DK" dirty="0"/>
              <a:t>Rangordning af opgaver, smerter og gevinster</a:t>
            </a:r>
          </a:p>
        </p:txBody>
      </p:sp>
      <p:sp>
        <p:nvSpPr>
          <p:cNvPr id="3" name="Pladsholder til indhold 2"/>
          <p:cNvSpPr>
            <a:spLocks noGrp="1"/>
          </p:cNvSpPr>
          <p:nvPr>
            <p:ph idx="1"/>
          </p:nvPr>
        </p:nvSpPr>
        <p:spPr/>
        <p:txBody>
          <a:bodyPr/>
          <a:lstStyle/>
          <a:p>
            <a:r>
              <a:rPr lang="da-DK" b="0" dirty="0"/>
              <a:t>Det at rangordne opgaver, smerter, og gevinster er afgørende for at designe en Value Proposition, der vedrører ting som kunder virkelig lægger vægt på. </a:t>
            </a:r>
            <a:endParaRPr lang="da-DK" b="0" dirty="0" smtClean="0"/>
          </a:p>
          <a:p>
            <a:r>
              <a:rPr lang="da-DK" b="0" dirty="0"/>
              <a:t>D</a:t>
            </a:r>
            <a:r>
              <a:rPr lang="da-DK" b="0" dirty="0" smtClean="0"/>
              <a:t>et </a:t>
            </a:r>
            <a:r>
              <a:rPr lang="da-DK" b="0" dirty="0"/>
              <a:t>en udfordring at finde ud af, hvad der virkeligt betyder noget for kunderne, men din forståelse forbedres med hver kundeinteraktion og -erfaring. </a:t>
            </a:r>
            <a:endParaRPr lang="da-DK" dirty="0"/>
          </a:p>
        </p:txBody>
      </p:sp>
    </p:spTree>
    <p:extLst>
      <p:ext uri="{BB962C8B-B14F-4D97-AF65-F5344CB8AC3E}">
        <p14:creationId xmlns:p14="http://schemas.microsoft.com/office/powerpoint/2010/main" val="33865095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dirty="0" smtClean="0"/>
              <a:t>Rangordning</a:t>
            </a:r>
            <a:endParaRPr lang="da-DK" dirty="0"/>
          </a:p>
        </p:txBody>
      </p:sp>
      <p:sp>
        <p:nvSpPr>
          <p:cNvPr id="3" name="Pladsholder til indhold 2"/>
          <p:cNvSpPr>
            <a:spLocks noGrp="1"/>
          </p:cNvSpPr>
          <p:nvPr>
            <p:ph idx="1"/>
          </p:nvPr>
        </p:nvSpPr>
        <p:spPr/>
        <p:txBody>
          <a:bodyPr/>
          <a:lstStyle/>
          <a:p>
            <a:endParaRPr lang="da-DK"/>
          </a:p>
        </p:txBody>
      </p:sp>
      <p:pic>
        <p:nvPicPr>
          <p:cNvPr id="4" name="Billede 3"/>
          <p:cNvPicPr>
            <a:picLocks noChangeAspect="1"/>
          </p:cNvPicPr>
          <p:nvPr/>
        </p:nvPicPr>
        <p:blipFill rotWithShape="1">
          <a:blip r:embed="rId2"/>
          <a:srcRect l="4066" t="14693" r="32290" b="3270"/>
          <a:stretch/>
        </p:blipFill>
        <p:spPr>
          <a:xfrm>
            <a:off x="683568" y="1419273"/>
            <a:ext cx="7560841" cy="5193968"/>
          </a:xfrm>
          <a:prstGeom prst="rect">
            <a:avLst/>
          </a:prstGeom>
        </p:spPr>
      </p:pic>
    </p:spTree>
    <p:extLst>
      <p:ext uri="{BB962C8B-B14F-4D97-AF65-F5344CB8AC3E}">
        <p14:creationId xmlns:p14="http://schemas.microsoft.com/office/powerpoint/2010/main" val="40480384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dirty="0"/>
              <a:t>Business Model </a:t>
            </a:r>
            <a:r>
              <a:rPr lang="da-DK" dirty="0" err="1"/>
              <a:t>Canvas</a:t>
            </a:r>
            <a:r>
              <a:rPr lang="da-DK" dirty="0"/>
              <a:t> </a:t>
            </a:r>
          </a:p>
        </p:txBody>
      </p:sp>
      <p:sp>
        <p:nvSpPr>
          <p:cNvPr id="3" name="Pladsholder til indhold 2"/>
          <p:cNvSpPr>
            <a:spLocks noGrp="1"/>
          </p:cNvSpPr>
          <p:nvPr>
            <p:ph idx="1"/>
          </p:nvPr>
        </p:nvSpPr>
        <p:spPr/>
        <p:txBody>
          <a:bodyPr/>
          <a:lstStyle/>
          <a:p>
            <a:endParaRPr lang="da-DK" dirty="0"/>
          </a:p>
        </p:txBody>
      </p:sp>
      <p:pic>
        <p:nvPicPr>
          <p:cNvPr id="4" name="Billede 3"/>
          <p:cNvPicPr>
            <a:picLocks noChangeAspect="1"/>
          </p:cNvPicPr>
          <p:nvPr/>
        </p:nvPicPr>
        <p:blipFill rotWithShape="1">
          <a:blip r:embed="rId2">
            <a:extLst>
              <a:ext uri="{28A0092B-C50C-407E-A947-70E740481C1C}">
                <a14:useLocalDpi xmlns:a14="http://schemas.microsoft.com/office/drawing/2010/main" val="0"/>
              </a:ext>
            </a:extLst>
          </a:blip>
          <a:srcRect l="52098"/>
          <a:stretch/>
        </p:blipFill>
        <p:spPr>
          <a:xfrm>
            <a:off x="4273266" y="1417638"/>
            <a:ext cx="4586823" cy="3576142"/>
          </a:xfrm>
          <a:prstGeom prst="rect">
            <a:avLst/>
          </a:prstGeom>
        </p:spPr>
      </p:pic>
      <p:pic>
        <p:nvPicPr>
          <p:cNvPr id="5" name="Billede 4"/>
          <p:cNvPicPr>
            <a:picLocks noChangeAspect="1"/>
          </p:cNvPicPr>
          <p:nvPr/>
        </p:nvPicPr>
        <p:blipFill rotWithShape="1">
          <a:blip r:embed="rId3"/>
          <a:srcRect l="13890" t="9553" r="14827" b="3661"/>
          <a:stretch/>
        </p:blipFill>
        <p:spPr>
          <a:xfrm>
            <a:off x="0" y="1741662"/>
            <a:ext cx="4277667" cy="2928093"/>
          </a:xfrm>
          <a:prstGeom prst="rect">
            <a:avLst/>
          </a:prstGeom>
        </p:spPr>
      </p:pic>
    </p:spTree>
    <p:extLst>
      <p:ext uri="{BB962C8B-B14F-4D97-AF65-F5344CB8AC3E}">
        <p14:creationId xmlns:p14="http://schemas.microsoft.com/office/powerpoint/2010/main" val="30288712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dirty="0" smtClean="0"/>
              <a:t>Sammenhæng</a:t>
            </a:r>
            <a:endParaRPr lang="da-DK" dirty="0"/>
          </a:p>
        </p:txBody>
      </p:sp>
      <p:sp>
        <p:nvSpPr>
          <p:cNvPr id="3" name="Pladsholder til indhold 2"/>
          <p:cNvSpPr>
            <a:spLocks noGrp="1"/>
          </p:cNvSpPr>
          <p:nvPr>
            <p:ph idx="1"/>
          </p:nvPr>
        </p:nvSpPr>
        <p:spPr/>
        <p:txBody>
          <a:bodyPr/>
          <a:lstStyle/>
          <a:p>
            <a:endParaRPr lang="da-DK"/>
          </a:p>
        </p:txBody>
      </p:sp>
      <p:pic>
        <p:nvPicPr>
          <p:cNvPr id="4" name="Billede 3"/>
          <p:cNvPicPr>
            <a:picLocks noChangeAspect="1"/>
          </p:cNvPicPr>
          <p:nvPr/>
        </p:nvPicPr>
        <p:blipFill rotWithShape="1">
          <a:blip r:embed="rId2"/>
          <a:srcRect l="4065" t="24039" r="29523" b="7423"/>
          <a:stretch/>
        </p:blipFill>
        <p:spPr>
          <a:xfrm>
            <a:off x="251520" y="1600200"/>
            <a:ext cx="8640960" cy="4752528"/>
          </a:xfrm>
          <a:prstGeom prst="rect">
            <a:avLst/>
          </a:prstGeom>
        </p:spPr>
      </p:pic>
    </p:spTree>
    <p:extLst>
      <p:ext uri="{BB962C8B-B14F-4D97-AF65-F5344CB8AC3E}">
        <p14:creationId xmlns:p14="http://schemas.microsoft.com/office/powerpoint/2010/main" val="37780371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dirty="0" smtClean="0"/>
              <a:t>Øvelse – sæt dig i kundernes sted</a:t>
            </a:r>
            <a:endParaRPr lang="da-DK" dirty="0"/>
          </a:p>
        </p:txBody>
      </p:sp>
      <p:sp>
        <p:nvSpPr>
          <p:cNvPr id="3" name="Pladsholder til indhold 2"/>
          <p:cNvSpPr>
            <a:spLocks noGrp="1"/>
          </p:cNvSpPr>
          <p:nvPr>
            <p:ph idx="1"/>
          </p:nvPr>
        </p:nvSpPr>
        <p:spPr/>
        <p:txBody>
          <a:bodyPr/>
          <a:lstStyle/>
          <a:p>
            <a:endParaRPr lang="da-DK"/>
          </a:p>
        </p:txBody>
      </p:sp>
      <p:pic>
        <p:nvPicPr>
          <p:cNvPr id="4" name="Billede 3"/>
          <p:cNvPicPr>
            <a:picLocks noChangeAspect="1"/>
          </p:cNvPicPr>
          <p:nvPr/>
        </p:nvPicPr>
        <p:blipFill rotWithShape="1">
          <a:blip r:embed="rId2"/>
          <a:srcRect l="4619" t="33385" r="27863" b="5347"/>
          <a:stretch/>
        </p:blipFill>
        <p:spPr>
          <a:xfrm>
            <a:off x="348616" y="1417638"/>
            <a:ext cx="8784977" cy="4248472"/>
          </a:xfrm>
          <a:prstGeom prst="rect">
            <a:avLst/>
          </a:prstGeom>
        </p:spPr>
      </p:pic>
      <p:sp>
        <p:nvSpPr>
          <p:cNvPr id="5" name="Rektangel 4"/>
          <p:cNvSpPr/>
          <p:nvPr/>
        </p:nvSpPr>
        <p:spPr>
          <a:xfrm>
            <a:off x="457200" y="5085184"/>
            <a:ext cx="3384376" cy="158605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a-DK" sz="1600" dirty="0">
                <a:solidFill>
                  <a:schemeClr val="tx1"/>
                </a:solidFill>
              </a:rPr>
              <a:t>Vejledning</a:t>
            </a:r>
          </a:p>
          <a:p>
            <a:r>
              <a:rPr lang="da-DK" sz="1600" dirty="0">
                <a:solidFill>
                  <a:schemeClr val="tx1"/>
                </a:solidFill>
              </a:rPr>
              <a:t>Kortlæg profilen på et af dine eksisterende kundesegmenter</a:t>
            </a:r>
          </a:p>
          <a:p>
            <a:r>
              <a:rPr lang="da-DK" sz="1600" dirty="0">
                <a:solidFill>
                  <a:schemeClr val="tx1"/>
                </a:solidFill>
              </a:rPr>
              <a:t>for at øve dig i at bruge kundeprofilen. </a:t>
            </a:r>
            <a:r>
              <a:rPr lang="da-DK" dirty="0" smtClean="0"/>
              <a:t>det </a:t>
            </a:r>
            <a:r>
              <a:rPr lang="da-DK" dirty="0"/>
              <a:t>kundesegment du</a:t>
            </a:r>
          </a:p>
          <a:p>
            <a:pPr algn="ctr"/>
            <a:r>
              <a:rPr lang="da-DK" dirty="0"/>
              <a:t>har til hensigt at skabe værdi for.</a:t>
            </a:r>
          </a:p>
        </p:txBody>
      </p:sp>
    </p:spTree>
    <p:extLst>
      <p:ext uri="{BB962C8B-B14F-4D97-AF65-F5344CB8AC3E}">
        <p14:creationId xmlns:p14="http://schemas.microsoft.com/office/powerpoint/2010/main" val="5902576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dirty="0"/>
              <a:t>Design din </a:t>
            </a:r>
            <a:r>
              <a:rPr lang="da-DK" dirty="0" err="1"/>
              <a:t>value</a:t>
            </a:r>
            <a:r>
              <a:rPr lang="da-DK" dirty="0"/>
              <a:t> </a:t>
            </a:r>
            <a:r>
              <a:rPr lang="da-DK" dirty="0" smtClean="0"/>
              <a:t>proposition</a:t>
            </a:r>
            <a:endParaRPr lang="da-DK" dirty="0"/>
          </a:p>
        </p:txBody>
      </p:sp>
      <p:sp>
        <p:nvSpPr>
          <p:cNvPr id="3" name="Pladsholder til indhold 2"/>
          <p:cNvSpPr>
            <a:spLocks noGrp="1"/>
          </p:cNvSpPr>
          <p:nvPr>
            <p:ph idx="1"/>
          </p:nvPr>
        </p:nvSpPr>
        <p:spPr>
          <a:xfrm>
            <a:off x="457200" y="1600200"/>
            <a:ext cx="5554960" cy="4525963"/>
          </a:xfrm>
        </p:spPr>
        <p:txBody>
          <a:bodyPr>
            <a:normAutofit fontScale="85000" lnSpcReduction="20000"/>
          </a:bodyPr>
          <a:lstStyle/>
          <a:p>
            <a:endParaRPr lang="da-DK" dirty="0"/>
          </a:p>
          <a:p>
            <a:r>
              <a:rPr lang="da-DK" dirty="0"/>
              <a:t>Produkter og services. De produkter og services virksomheden har (eller potentielt kan udvikle, for at løse kundes ”jobs”.</a:t>
            </a:r>
          </a:p>
          <a:p>
            <a:r>
              <a:rPr lang="da-DK" dirty="0" err="1"/>
              <a:t>Pain</a:t>
            </a:r>
            <a:r>
              <a:rPr lang="da-DK" dirty="0"/>
              <a:t> </a:t>
            </a:r>
            <a:r>
              <a:rPr lang="da-DK" dirty="0" err="1"/>
              <a:t>relievers</a:t>
            </a:r>
            <a:r>
              <a:rPr lang="da-DK" dirty="0"/>
              <a:t>. Hvordan afhjælper dine produkter og services de </a:t>
            </a:r>
            <a:r>
              <a:rPr lang="da-DK" dirty="0" err="1"/>
              <a:t>pains</a:t>
            </a:r>
            <a:r>
              <a:rPr lang="da-DK" dirty="0"/>
              <a:t> dine kunder oplever?</a:t>
            </a:r>
          </a:p>
          <a:p>
            <a:r>
              <a:rPr lang="da-DK" dirty="0" err="1"/>
              <a:t>Gain</a:t>
            </a:r>
            <a:r>
              <a:rPr lang="da-DK" dirty="0"/>
              <a:t> </a:t>
            </a:r>
            <a:r>
              <a:rPr lang="da-DK" dirty="0" err="1"/>
              <a:t>Creators</a:t>
            </a:r>
            <a:r>
              <a:rPr lang="da-DK" dirty="0"/>
              <a:t>. Hvordan hjælper dine produkter med at skabe værdi/</a:t>
            </a:r>
            <a:r>
              <a:rPr lang="da-DK" dirty="0" err="1"/>
              <a:t>gains</a:t>
            </a:r>
            <a:r>
              <a:rPr lang="da-DK" dirty="0"/>
              <a:t> for dine kunder</a:t>
            </a:r>
          </a:p>
          <a:p>
            <a:endParaRPr lang="da-DK" dirty="0"/>
          </a:p>
        </p:txBody>
      </p:sp>
      <p:pic>
        <p:nvPicPr>
          <p:cNvPr id="5" name="Billede 4"/>
          <p:cNvPicPr>
            <a:picLocks noChangeAspect="1"/>
          </p:cNvPicPr>
          <p:nvPr/>
        </p:nvPicPr>
        <p:blipFill rotWithShape="1">
          <a:blip r:embed="rId2"/>
          <a:srcRect t="13504" b="5683"/>
          <a:stretch/>
        </p:blipFill>
        <p:spPr>
          <a:xfrm>
            <a:off x="6012160" y="1564851"/>
            <a:ext cx="2875935" cy="2592288"/>
          </a:xfrm>
          <a:prstGeom prst="rect">
            <a:avLst/>
          </a:prstGeom>
        </p:spPr>
      </p:pic>
      <p:pic>
        <p:nvPicPr>
          <p:cNvPr id="6" name="Billede 5"/>
          <p:cNvPicPr>
            <a:picLocks noChangeAspect="1"/>
          </p:cNvPicPr>
          <p:nvPr/>
        </p:nvPicPr>
        <p:blipFill rotWithShape="1">
          <a:blip r:embed="rId3"/>
          <a:srcRect l="3512" t="20924" r="27863" b="11578"/>
          <a:stretch/>
        </p:blipFill>
        <p:spPr>
          <a:xfrm>
            <a:off x="5531072" y="4521190"/>
            <a:ext cx="3384376" cy="1774068"/>
          </a:xfrm>
          <a:prstGeom prst="rect">
            <a:avLst/>
          </a:prstGeom>
        </p:spPr>
      </p:pic>
    </p:spTree>
    <p:extLst>
      <p:ext uri="{BB962C8B-B14F-4D97-AF65-F5344CB8AC3E}">
        <p14:creationId xmlns:p14="http://schemas.microsoft.com/office/powerpoint/2010/main" val="2850757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a-DK" dirty="0" smtClean="0"/>
              <a:t>Værdikortet</a:t>
            </a:r>
            <a:br>
              <a:rPr lang="da-DK" dirty="0" smtClean="0"/>
            </a:br>
            <a:r>
              <a:rPr lang="da-DK" dirty="0"/>
              <a:t>Produkter og serviceydelser</a:t>
            </a:r>
          </a:p>
        </p:txBody>
      </p:sp>
      <p:sp>
        <p:nvSpPr>
          <p:cNvPr id="3" name="Pladsholder til indhold 2"/>
          <p:cNvSpPr>
            <a:spLocks noGrp="1"/>
          </p:cNvSpPr>
          <p:nvPr>
            <p:ph idx="1"/>
          </p:nvPr>
        </p:nvSpPr>
        <p:spPr>
          <a:xfrm>
            <a:off x="457200" y="1600200"/>
            <a:ext cx="5770984" cy="4525963"/>
          </a:xfrm>
        </p:spPr>
        <p:txBody>
          <a:bodyPr>
            <a:normAutofit fontScale="47500" lnSpcReduction="20000"/>
          </a:bodyPr>
          <a:lstStyle/>
          <a:p>
            <a:r>
              <a:rPr lang="da-DK" b="0" dirty="0" smtClean="0"/>
              <a:t>En liste </a:t>
            </a:r>
            <a:r>
              <a:rPr lang="da-DK" b="0" dirty="0"/>
              <a:t>over, hvad du tilbyder. Tænk på det som alle de elementer dine kunder kan se i dit butiksvindue - billedligt talt. </a:t>
            </a:r>
            <a:endParaRPr lang="da-DK" b="0" dirty="0" smtClean="0"/>
          </a:p>
          <a:p>
            <a:r>
              <a:rPr lang="da-DK" b="0" dirty="0" smtClean="0"/>
              <a:t>Det </a:t>
            </a:r>
            <a:r>
              <a:rPr lang="da-DK" b="0" dirty="0"/>
              <a:t>er en opremsning af alle de produkter og serviceydelser din Value Proposition bygger på. </a:t>
            </a:r>
            <a:endParaRPr lang="da-DK" b="0" dirty="0" smtClean="0"/>
          </a:p>
          <a:p>
            <a:r>
              <a:rPr lang="da-DK" b="0" dirty="0" smtClean="0"/>
              <a:t>Denne </a:t>
            </a:r>
            <a:r>
              <a:rPr lang="da-DK" b="0" dirty="0"/>
              <a:t>pakke med produkter og serviceydelser hjælper dine kunder med at løse enten funktionelle, sociale eller følelsesmæssige opgaver eller hjælper dem med at tilfredsstille basale behov. </a:t>
            </a:r>
            <a:endParaRPr lang="da-DK" b="0" dirty="0" smtClean="0"/>
          </a:p>
          <a:p>
            <a:r>
              <a:rPr lang="da-DK" b="0" dirty="0" smtClean="0"/>
              <a:t>Det </a:t>
            </a:r>
            <a:r>
              <a:rPr lang="da-DK" b="0" dirty="0"/>
              <a:t>er vigtigt at anerkende, at produkter og serviceydelser, ikke skaber værdi i sig selv - men kun i forhold til et bestemt kundesegment og sine opgaver, smerter og gevinster</a:t>
            </a:r>
            <a:r>
              <a:rPr lang="da-DK" b="0" dirty="0" smtClean="0"/>
              <a:t>.</a:t>
            </a:r>
          </a:p>
          <a:p>
            <a:pPr marL="0" indent="0">
              <a:buNone/>
            </a:pPr>
            <a:r>
              <a:rPr lang="da-DK" dirty="0"/>
              <a:t>Fysiske/håndgribelige</a:t>
            </a:r>
            <a:endParaRPr lang="da-DK" b="0" dirty="0"/>
          </a:p>
          <a:p>
            <a:r>
              <a:rPr lang="da-DK" b="0" dirty="0"/>
              <a:t>Varer, som f.eks. fremstillede produkter.</a:t>
            </a:r>
          </a:p>
          <a:p>
            <a:pPr marL="0" indent="0">
              <a:buNone/>
            </a:pPr>
            <a:r>
              <a:rPr lang="da-DK" dirty="0"/>
              <a:t>Immaterielle</a:t>
            </a:r>
            <a:endParaRPr lang="da-DK" b="0" dirty="0"/>
          </a:p>
          <a:p>
            <a:r>
              <a:rPr lang="da-DK" b="0" dirty="0"/>
              <a:t>Produkter, som f.eks. ophavsrettigheder eller serviceydelser såsom eftersalgs-service.</a:t>
            </a:r>
          </a:p>
          <a:p>
            <a:pPr marL="0" indent="0">
              <a:buNone/>
            </a:pPr>
            <a:r>
              <a:rPr lang="da-DK" dirty="0"/>
              <a:t>Digitale</a:t>
            </a:r>
            <a:endParaRPr lang="da-DK" b="0" dirty="0"/>
          </a:p>
          <a:p>
            <a:r>
              <a:rPr lang="da-DK" b="0" dirty="0"/>
              <a:t>Produkter som </a:t>
            </a:r>
            <a:r>
              <a:rPr lang="da-DK" b="0" dirty="0" err="1"/>
              <a:t>musikdownloads</a:t>
            </a:r>
            <a:r>
              <a:rPr lang="da-DK" b="0" dirty="0"/>
              <a:t> eller serviceydelser såsom online-anbefalinger. </a:t>
            </a:r>
          </a:p>
          <a:p>
            <a:pPr marL="0" indent="0">
              <a:buNone/>
            </a:pPr>
            <a:r>
              <a:rPr lang="da-DK" dirty="0"/>
              <a:t>Finansielle </a:t>
            </a:r>
            <a:endParaRPr lang="da-DK" b="0" dirty="0"/>
          </a:p>
          <a:p>
            <a:r>
              <a:rPr lang="da-DK" b="0" dirty="0"/>
              <a:t>Produkter, som investeringsfonde og forsikringer eller serviceydelser, som finansiering af et køb. </a:t>
            </a:r>
            <a:endParaRPr lang="da-DK" dirty="0"/>
          </a:p>
        </p:txBody>
      </p:sp>
      <p:pic>
        <p:nvPicPr>
          <p:cNvPr id="4" name="Billede 3"/>
          <p:cNvPicPr>
            <a:picLocks noChangeAspect="1"/>
          </p:cNvPicPr>
          <p:nvPr/>
        </p:nvPicPr>
        <p:blipFill rotWithShape="1">
          <a:blip r:embed="rId2"/>
          <a:srcRect l="31183" t="20924" r="30630" b="10539"/>
          <a:stretch/>
        </p:blipFill>
        <p:spPr>
          <a:xfrm>
            <a:off x="6588224" y="1844824"/>
            <a:ext cx="2376264" cy="2272948"/>
          </a:xfrm>
          <a:prstGeom prst="rect">
            <a:avLst/>
          </a:prstGeom>
        </p:spPr>
      </p:pic>
      <p:pic>
        <p:nvPicPr>
          <p:cNvPr id="5" name="Billede 4"/>
          <p:cNvPicPr>
            <a:picLocks noChangeAspect="1"/>
          </p:cNvPicPr>
          <p:nvPr/>
        </p:nvPicPr>
        <p:blipFill rotWithShape="1">
          <a:blip r:embed="rId3"/>
          <a:srcRect l="42252" t="60384" r="50000" b="16769"/>
          <a:stretch/>
        </p:blipFill>
        <p:spPr>
          <a:xfrm>
            <a:off x="7272299" y="4221088"/>
            <a:ext cx="1008113" cy="1584176"/>
          </a:xfrm>
          <a:prstGeom prst="rect">
            <a:avLst/>
          </a:prstGeom>
        </p:spPr>
      </p:pic>
    </p:spTree>
    <p:extLst>
      <p:ext uri="{BB962C8B-B14F-4D97-AF65-F5344CB8AC3E}">
        <p14:creationId xmlns:p14="http://schemas.microsoft.com/office/powerpoint/2010/main" val="40680775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dirty="0"/>
              <a:t>Smertestillere</a:t>
            </a:r>
          </a:p>
        </p:txBody>
      </p:sp>
      <p:sp>
        <p:nvSpPr>
          <p:cNvPr id="3" name="Pladsholder til indhold 2"/>
          <p:cNvSpPr>
            <a:spLocks noGrp="1"/>
          </p:cNvSpPr>
          <p:nvPr>
            <p:ph idx="1"/>
          </p:nvPr>
        </p:nvSpPr>
        <p:spPr/>
        <p:txBody>
          <a:bodyPr>
            <a:normAutofit fontScale="85000" lnSpcReduction="20000"/>
          </a:bodyPr>
          <a:lstStyle/>
          <a:p>
            <a:r>
              <a:rPr lang="da-DK" b="0" dirty="0"/>
              <a:t>Smertestillere beskriver, hvordan dine produkter og serviceydelser lindrer kundernes smerter. De skitserer udtrykkeligt, hvordan du agter at eliminere eller reducere nogle af de ting, der irriterer dine kunder før, under eller efter de forsøger at få løst en opgave eller forhindrer dem i at gøre det. </a:t>
            </a:r>
            <a:endParaRPr lang="da-DK" b="0" dirty="0" smtClean="0"/>
          </a:p>
          <a:p>
            <a:r>
              <a:rPr lang="da-DK" b="0" dirty="0"/>
              <a:t>Gode Value Propositions fokuserer på smerter, der betyder noget for kunderne, især ekstreme smerter. Du behøver ikke at komme med en smertestiller for hver smerte, som du har identificeret i kundens profil – ingen Value Proposition kan gøre dette. Gode Value Propositions fokuserer ofte kun på nogle få smerter, som de lindrer særdeles godt. </a:t>
            </a:r>
            <a:endParaRPr lang="da-DK" dirty="0"/>
          </a:p>
        </p:txBody>
      </p:sp>
      <p:pic>
        <p:nvPicPr>
          <p:cNvPr id="4" name="Billede 3"/>
          <p:cNvPicPr>
            <a:picLocks noChangeAspect="1"/>
          </p:cNvPicPr>
          <p:nvPr/>
        </p:nvPicPr>
        <p:blipFill rotWithShape="1">
          <a:blip r:embed="rId2"/>
          <a:srcRect l="31183" t="19885" r="30630" b="9500"/>
          <a:stretch/>
        </p:blipFill>
        <p:spPr>
          <a:xfrm>
            <a:off x="7452320" y="69665"/>
            <a:ext cx="1575783" cy="1552946"/>
          </a:xfrm>
          <a:prstGeom prst="rect">
            <a:avLst/>
          </a:prstGeom>
        </p:spPr>
      </p:pic>
    </p:spTree>
    <p:extLst>
      <p:ext uri="{BB962C8B-B14F-4D97-AF65-F5344CB8AC3E}">
        <p14:creationId xmlns:p14="http://schemas.microsoft.com/office/powerpoint/2010/main" val="28633466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dirty="0"/>
              <a:t>Smertestillere</a:t>
            </a:r>
          </a:p>
        </p:txBody>
      </p:sp>
      <p:sp>
        <p:nvSpPr>
          <p:cNvPr id="3" name="Pladsholder til indhold 2"/>
          <p:cNvSpPr>
            <a:spLocks noGrp="1"/>
          </p:cNvSpPr>
          <p:nvPr>
            <p:ph idx="1"/>
          </p:nvPr>
        </p:nvSpPr>
        <p:spPr/>
        <p:txBody>
          <a:bodyPr>
            <a:normAutofit fontScale="62500" lnSpcReduction="20000"/>
          </a:bodyPr>
          <a:lstStyle/>
          <a:p>
            <a:pPr marL="0" indent="0">
              <a:buNone/>
            </a:pPr>
            <a:r>
              <a:rPr lang="da-DK" b="0" dirty="0"/>
              <a:t>Spørg dig selv: Kunne dine produkter og serviceydelser ... </a:t>
            </a:r>
          </a:p>
          <a:p>
            <a:r>
              <a:rPr lang="da-DK" b="0" dirty="0"/>
              <a:t>give besparelser? I form af tid, penge eller arbejdsindsats. </a:t>
            </a:r>
          </a:p>
          <a:p>
            <a:r>
              <a:rPr lang="da-DK" b="0" dirty="0"/>
              <a:t>få dine kunder til at føle sig bedre? Ved at fjerne frustrationer, ærgrelser og andre ting, der giver kunderne hovedpine. </a:t>
            </a:r>
          </a:p>
          <a:p>
            <a:r>
              <a:rPr lang="da-DK" b="0" dirty="0"/>
              <a:t>ordne underpræsterende løsninger? Ved at indføre nye funktioner, bedre effektivitet, eller bedre kvalitet. </a:t>
            </a:r>
          </a:p>
          <a:p>
            <a:r>
              <a:rPr lang="da-DK" b="0" dirty="0"/>
              <a:t>sætte en stopper for vanskeligheder og udfordringer som dine kunder møder? Ved at gøre ting lettere eller fjerne forhindringer. </a:t>
            </a:r>
          </a:p>
          <a:p>
            <a:r>
              <a:rPr lang="da-DK" b="0" dirty="0"/>
              <a:t>hvilke negative sociale konsekvenser møder eller frygter dine kunder? Med hensyn til tab af ansigt eller mistet magt, tillid, eller status. </a:t>
            </a:r>
          </a:p>
          <a:p>
            <a:r>
              <a:rPr lang="da-DK" b="0" dirty="0"/>
              <a:t>fjerne farer som dine kunder frygter? Med hensyn til økonomiske, sociale, tekniske farer, eller ting, der potentielt kan gå galt. </a:t>
            </a:r>
          </a:p>
          <a:p>
            <a:r>
              <a:rPr lang="da-DK" b="0" dirty="0"/>
              <a:t>hjælpe dine kunder med at sove bedre om natten? Ved at tage fat på væsentlige spørgsmål, mindske bekymringer eller fjerne sorger. </a:t>
            </a:r>
          </a:p>
          <a:p>
            <a:r>
              <a:rPr lang="da-DK" b="0" dirty="0"/>
              <a:t>begrænse eller fjerne almindelige fejl som kunder begår? Ved at hjælpe dem med at bruge en løsning på den rigtige måde. </a:t>
            </a:r>
          </a:p>
          <a:p>
            <a:endParaRPr lang="da-DK" dirty="0"/>
          </a:p>
        </p:txBody>
      </p:sp>
      <p:pic>
        <p:nvPicPr>
          <p:cNvPr id="4" name="Billede 3"/>
          <p:cNvPicPr>
            <a:picLocks noChangeAspect="1"/>
          </p:cNvPicPr>
          <p:nvPr/>
        </p:nvPicPr>
        <p:blipFill rotWithShape="1">
          <a:blip r:embed="rId2"/>
          <a:srcRect l="31183" t="19885" r="30630" b="9500"/>
          <a:stretch/>
        </p:blipFill>
        <p:spPr>
          <a:xfrm>
            <a:off x="7452320" y="69665"/>
            <a:ext cx="1575783" cy="1552946"/>
          </a:xfrm>
          <a:prstGeom prst="rect">
            <a:avLst/>
          </a:prstGeom>
        </p:spPr>
      </p:pic>
      <p:pic>
        <p:nvPicPr>
          <p:cNvPr id="5" name="Billede 4"/>
          <p:cNvPicPr>
            <a:picLocks noChangeAspect="1"/>
          </p:cNvPicPr>
          <p:nvPr/>
        </p:nvPicPr>
        <p:blipFill rotWithShape="1">
          <a:blip r:embed="rId3"/>
          <a:srcRect l="42252" t="60384" r="50000" b="16769"/>
          <a:stretch/>
        </p:blipFill>
        <p:spPr>
          <a:xfrm>
            <a:off x="251520" y="274638"/>
            <a:ext cx="833343" cy="1309538"/>
          </a:xfrm>
          <a:prstGeom prst="rect">
            <a:avLst/>
          </a:prstGeom>
        </p:spPr>
      </p:pic>
    </p:spTree>
    <p:extLst>
      <p:ext uri="{BB962C8B-B14F-4D97-AF65-F5344CB8AC3E}">
        <p14:creationId xmlns:p14="http://schemas.microsoft.com/office/powerpoint/2010/main" val="27797542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dirty="0" err="1"/>
              <a:t>Gevinstskabere</a:t>
            </a:r>
            <a:endParaRPr lang="da-DK" dirty="0"/>
          </a:p>
        </p:txBody>
      </p:sp>
      <p:sp>
        <p:nvSpPr>
          <p:cNvPr id="3" name="Pladsholder til indhold 2"/>
          <p:cNvSpPr>
            <a:spLocks noGrp="1"/>
          </p:cNvSpPr>
          <p:nvPr>
            <p:ph idx="1"/>
          </p:nvPr>
        </p:nvSpPr>
        <p:spPr/>
        <p:txBody>
          <a:bodyPr>
            <a:normAutofit fontScale="85000" lnSpcReduction="20000"/>
          </a:bodyPr>
          <a:lstStyle/>
          <a:p>
            <a:r>
              <a:rPr lang="da-DK" b="0" dirty="0" err="1"/>
              <a:t>Gevinstskabere</a:t>
            </a:r>
            <a:r>
              <a:rPr lang="da-DK" b="0" dirty="0"/>
              <a:t> beskriver hvordan dine produkter og serviceydelser skaber gevinster for kunderne. De fortæller udtrykkeligt hvordan du agter at producere resultater og fordele, som din kunde forventer, ønsker, eller vil blive overrasket over, herunder funktionel nytte, sociale gevinster, positive følelser, og omkostningsbesparelser. </a:t>
            </a:r>
          </a:p>
          <a:p>
            <a:r>
              <a:rPr lang="da-DK" b="0" dirty="0"/>
              <a:t>Ligesom med smertestillere, behøver </a:t>
            </a:r>
            <a:r>
              <a:rPr lang="da-DK" b="0" dirty="0" err="1"/>
              <a:t>gevinstskabere</a:t>
            </a:r>
            <a:r>
              <a:rPr lang="da-DK" b="0" dirty="0"/>
              <a:t> ikke at adressere hver eneste gevinst, der er identificeret i kundeprofilen. </a:t>
            </a:r>
            <a:endParaRPr lang="da-DK" b="0" dirty="0" smtClean="0"/>
          </a:p>
          <a:p>
            <a:r>
              <a:rPr lang="da-DK" b="0" dirty="0" smtClean="0"/>
              <a:t>Fokuser </a:t>
            </a:r>
            <a:r>
              <a:rPr lang="da-DK" b="0" dirty="0"/>
              <a:t>på dem, der er relevante for kunderne og hvor dine produkter og serviceydelser kan gøre en forskel. </a:t>
            </a:r>
            <a:endParaRPr lang="da-DK" dirty="0"/>
          </a:p>
        </p:txBody>
      </p:sp>
      <p:pic>
        <p:nvPicPr>
          <p:cNvPr id="4" name="Billede 3"/>
          <p:cNvPicPr>
            <a:picLocks noChangeAspect="1"/>
          </p:cNvPicPr>
          <p:nvPr/>
        </p:nvPicPr>
        <p:blipFill rotWithShape="1">
          <a:blip r:embed="rId2"/>
          <a:srcRect l="31183" t="21962" r="31184" b="8463"/>
          <a:stretch/>
        </p:blipFill>
        <p:spPr>
          <a:xfrm>
            <a:off x="7308304" y="-35286"/>
            <a:ext cx="1665417" cy="1640925"/>
          </a:xfrm>
          <a:prstGeom prst="rect">
            <a:avLst/>
          </a:prstGeom>
        </p:spPr>
      </p:pic>
      <p:pic>
        <p:nvPicPr>
          <p:cNvPr id="5" name="Billede 4"/>
          <p:cNvPicPr>
            <a:picLocks noChangeAspect="1"/>
          </p:cNvPicPr>
          <p:nvPr/>
        </p:nvPicPr>
        <p:blipFill rotWithShape="1">
          <a:blip r:embed="rId3"/>
          <a:srcRect l="42252" t="60384" r="50000" b="16769"/>
          <a:stretch/>
        </p:blipFill>
        <p:spPr>
          <a:xfrm>
            <a:off x="251520" y="274638"/>
            <a:ext cx="833343" cy="1309538"/>
          </a:xfrm>
          <a:prstGeom prst="rect">
            <a:avLst/>
          </a:prstGeom>
        </p:spPr>
      </p:pic>
    </p:spTree>
    <p:extLst>
      <p:ext uri="{BB962C8B-B14F-4D97-AF65-F5344CB8AC3E}">
        <p14:creationId xmlns:p14="http://schemas.microsoft.com/office/powerpoint/2010/main" val="32217133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dirty="0" err="1"/>
              <a:t>Gevinstskabere</a:t>
            </a:r>
            <a:endParaRPr lang="da-DK" dirty="0"/>
          </a:p>
        </p:txBody>
      </p:sp>
      <p:sp>
        <p:nvSpPr>
          <p:cNvPr id="3" name="Pladsholder til indhold 2"/>
          <p:cNvSpPr>
            <a:spLocks noGrp="1"/>
          </p:cNvSpPr>
          <p:nvPr>
            <p:ph idx="1"/>
          </p:nvPr>
        </p:nvSpPr>
        <p:spPr/>
        <p:txBody>
          <a:bodyPr>
            <a:normAutofit fontScale="25000" lnSpcReduction="20000"/>
          </a:bodyPr>
          <a:lstStyle/>
          <a:p>
            <a:pPr marL="0" indent="0">
              <a:buNone/>
            </a:pPr>
            <a:r>
              <a:rPr lang="da-DK" b="0" dirty="0"/>
              <a:t>Spørg dig selv: Kunne dine produkter og serviceydelser</a:t>
            </a:r>
            <a:r>
              <a:rPr lang="da-DK" b="0" dirty="0" smtClean="0"/>
              <a:t>...</a:t>
            </a:r>
          </a:p>
          <a:p>
            <a:pPr marL="0" indent="0">
              <a:buNone/>
            </a:pPr>
            <a:endParaRPr lang="da-DK" b="0" dirty="0"/>
          </a:p>
          <a:p>
            <a:pPr>
              <a:spcBef>
                <a:spcPts val="600"/>
              </a:spcBef>
              <a:spcAft>
                <a:spcPts val="600"/>
              </a:spcAft>
            </a:pPr>
            <a:r>
              <a:rPr lang="da-DK" sz="6400" b="0" dirty="0"/>
              <a:t>skabe besparelser, der glæder dine kunder? Med hensyn til tid, penge og arbejdsindsats.</a:t>
            </a:r>
          </a:p>
          <a:p>
            <a:pPr>
              <a:spcBef>
                <a:spcPts val="600"/>
              </a:spcBef>
              <a:spcAft>
                <a:spcPts val="600"/>
              </a:spcAft>
            </a:pPr>
            <a:r>
              <a:rPr lang="da-DK" sz="6400" b="0" dirty="0"/>
              <a:t>• producere resultater som dine kunder forventer, eller som overgår deres forventninger? Ved at tilbyde høje kvalitetsniveauer, mere af et, eller mindre af noget andet. </a:t>
            </a:r>
          </a:p>
          <a:p>
            <a:pPr>
              <a:spcBef>
                <a:spcPts val="600"/>
              </a:spcBef>
              <a:spcAft>
                <a:spcPts val="600"/>
              </a:spcAft>
            </a:pPr>
            <a:r>
              <a:rPr lang="da-DK" sz="6400" b="0" dirty="0"/>
              <a:t>• udkonkurrere aktuelle Value Propositions og glæde dine kunder? Med hensyn til specifikke funktioner, effektivitet, eller kvalitet. </a:t>
            </a:r>
          </a:p>
          <a:p>
            <a:pPr>
              <a:spcBef>
                <a:spcPts val="600"/>
              </a:spcBef>
              <a:spcAft>
                <a:spcPts val="600"/>
              </a:spcAft>
            </a:pPr>
            <a:r>
              <a:rPr lang="da-DK" sz="6400" b="0" dirty="0"/>
              <a:t>• gøre dine kunders arbejde eller liv lettere? Via bedre brugervenlighed, tilgængelighed, flere serviceydelser, eller lavere omkostninger ved ejerskab. </a:t>
            </a:r>
          </a:p>
          <a:p>
            <a:pPr>
              <a:spcBef>
                <a:spcPts val="600"/>
              </a:spcBef>
              <a:spcAft>
                <a:spcPts val="600"/>
              </a:spcAft>
            </a:pPr>
            <a:r>
              <a:rPr lang="da-DK" sz="6400" b="0" dirty="0"/>
              <a:t>• skabe positive sociale konsekvenser? Ved at få dem til at se godt ud eller skabe en stigning i magt eller status. </a:t>
            </a:r>
          </a:p>
          <a:p>
            <a:pPr>
              <a:spcBef>
                <a:spcPts val="600"/>
              </a:spcBef>
              <a:spcAft>
                <a:spcPts val="600"/>
              </a:spcAft>
            </a:pPr>
            <a:r>
              <a:rPr lang="da-DK" sz="6400" b="0" dirty="0"/>
              <a:t>• gøre noget bestemt, som kunderne er på udkig efter? Med hensyn til godt design, garantier eller særlige eller flere funktioner. </a:t>
            </a:r>
          </a:p>
          <a:p>
            <a:pPr>
              <a:spcBef>
                <a:spcPts val="600"/>
              </a:spcBef>
              <a:spcAft>
                <a:spcPts val="600"/>
              </a:spcAft>
            </a:pPr>
            <a:r>
              <a:rPr lang="da-DK" sz="6400" b="0" dirty="0"/>
              <a:t>• opfylde et ønske kunderne drømmer om? Ved at hjælpe dem med at opnå deres ønsker eller afhjælpe et problem? </a:t>
            </a:r>
          </a:p>
          <a:p>
            <a:pPr>
              <a:spcBef>
                <a:spcPts val="600"/>
              </a:spcBef>
              <a:spcAft>
                <a:spcPts val="600"/>
              </a:spcAft>
            </a:pPr>
            <a:r>
              <a:rPr lang="da-DK" sz="6400" b="0" dirty="0"/>
              <a:t>producere positive resultater der matcher dine kunders kriterier for succes og fiasko? Med hensyn til bedre ydelse eller lavere omkostninger. </a:t>
            </a:r>
          </a:p>
          <a:p>
            <a:pPr>
              <a:spcBef>
                <a:spcPts val="600"/>
              </a:spcBef>
              <a:spcAft>
                <a:spcPts val="600"/>
              </a:spcAft>
            </a:pPr>
            <a:r>
              <a:rPr lang="da-DK" sz="6400" b="0" dirty="0"/>
              <a:t>hjælpe med at gøre ibrugtagningen lettere? Gennem lavere omkostninger, færre investeringer, lavere risiko, bedre kvalitet, bedre effektivitet, eller bedre design. </a:t>
            </a:r>
          </a:p>
          <a:p>
            <a:endParaRPr lang="da-DK" b="0" dirty="0"/>
          </a:p>
          <a:p>
            <a:endParaRPr lang="da-DK" dirty="0"/>
          </a:p>
        </p:txBody>
      </p:sp>
      <p:pic>
        <p:nvPicPr>
          <p:cNvPr id="4" name="Billede 3"/>
          <p:cNvPicPr>
            <a:picLocks noChangeAspect="1"/>
          </p:cNvPicPr>
          <p:nvPr/>
        </p:nvPicPr>
        <p:blipFill rotWithShape="1">
          <a:blip r:embed="rId2"/>
          <a:srcRect l="31183" t="21962" r="31184" b="8463"/>
          <a:stretch/>
        </p:blipFill>
        <p:spPr>
          <a:xfrm>
            <a:off x="7308304" y="-35286"/>
            <a:ext cx="1665417" cy="1640925"/>
          </a:xfrm>
          <a:prstGeom prst="rect">
            <a:avLst/>
          </a:prstGeom>
        </p:spPr>
      </p:pic>
      <p:pic>
        <p:nvPicPr>
          <p:cNvPr id="5" name="Billede 4"/>
          <p:cNvPicPr>
            <a:picLocks noChangeAspect="1"/>
          </p:cNvPicPr>
          <p:nvPr/>
        </p:nvPicPr>
        <p:blipFill rotWithShape="1">
          <a:blip r:embed="rId3"/>
          <a:srcRect l="42252" t="60384" r="50000" b="16769"/>
          <a:stretch/>
        </p:blipFill>
        <p:spPr>
          <a:xfrm>
            <a:off x="251520" y="274638"/>
            <a:ext cx="833343" cy="1309538"/>
          </a:xfrm>
          <a:prstGeom prst="rect">
            <a:avLst/>
          </a:prstGeom>
        </p:spPr>
      </p:pic>
    </p:spTree>
    <p:extLst>
      <p:ext uri="{BB962C8B-B14F-4D97-AF65-F5344CB8AC3E}">
        <p14:creationId xmlns:p14="http://schemas.microsoft.com/office/powerpoint/2010/main" val="13713749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pPr algn="l"/>
            <a:r>
              <a:rPr lang="da-DK" dirty="0" smtClean="0"/>
              <a:t>Kortlægning af Value Proposition for Value Proposition Design</a:t>
            </a:r>
            <a:endParaRPr lang="da-DK" dirty="0"/>
          </a:p>
        </p:txBody>
      </p:sp>
      <p:pic>
        <p:nvPicPr>
          <p:cNvPr id="4" name="Pladsholder til indhold 3"/>
          <p:cNvPicPr>
            <a:picLocks noGrp="1" noChangeAspect="1"/>
          </p:cNvPicPr>
          <p:nvPr>
            <p:ph idx="1"/>
          </p:nvPr>
        </p:nvPicPr>
        <p:blipFill rotWithShape="1">
          <a:blip r:embed="rId2"/>
          <a:srcRect l="29875" t="21344" r="29876" b="8059"/>
          <a:stretch/>
        </p:blipFill>
        <p:spPr>
          <a:xfrm>
            <a:off x="1403648" y="1641808"/>
            <a:ext cx="5580112" cy="5216192"/>
          </a:xfrm>
          <a:prstGeom prst="rect">
            <a:avLst/>
          </a:prstGeom>
        </p:spPr>
      </p:pic>
    </p:spTree>
    <p:extLst>
      <p:ext uri="{BB962C8B-B14F-4D97-AF65-F5344CB8AC3E}">
        <p14:creationId xmlns:p14="http://schemas.microsoft.com/office/powerpoint/2010/main" val="33766506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dirty="0" smtClean="0"/>
              <a:t>Øvelse</a:t>
            </a:r>
            <a:endParaRPr lang="da-DK" dirty="0"/>
          </a:p>
        </p:txBody>
      </p:sp>
      <p:sp>
        <p:nvSpPr>
          <p:cNvPr id="3" name="Pladsholder til indhold 2"/>
          <p:cNvSpPr>
            <a:spLocks noGrp="1"/>
          </p:cNvSpPr>
          <p:nvPr>
            <p:ph idx="1"/>
          </p:nvPr>
        </p:nvSpPr>
        <p:spPr/>
        <p:txBody>
          <a:bodyPr/>
          <a:lstStyle/>
          <a:p>
            <a:pPr marL="0" indent="0">
              <a:buNone/>
            </a:pPr>
            <a:r>
              <a:rPr lang="da-DK" b="0" dirty="0" smtClean="0"/>
              <a:t>Tag </a:t>
            </a:r>
            <a:r>
              <a:rPr lang="da-DK" b="0" dirty="0"/>
              <a:t>den kundeprofil du udfyldte tidligere.</a:t>
            </a:r>
          </a:p>
          <a:p>
            <a:r>
              <a:rPr lang="da-DK" dirty="0" smtClean="0"/>
              <a:t>Kortlæg hvordan du skaber værdi for kunderne</a:t>
            </a:r>
            <a:endParaRPr lang="da-DK" dirty="0"/>
          </a:p>
        </p:txBody>
      </p:sp>
      <p:pic>
        <p:nvPicPr>
          <p:cNvPr id="6" name="Billede 5"/>
          <p:cNvPicPr>
            <a:picLocks noChangeAspect="1"/>
          </p:cNvPicPr>
          <p:nvPr/>
        </p:nvPicPr>
        <p:blipFill rotWithShape="1">
          <a:blip r:embed="rId2"/>
          <a:srcRect l="4065" t="23000" r="29523" b="28194"/>
          <a:stretch/>
        </p:blipFill>
        <p:spPr>
          <a:xfrm>
            <a:off x="453155" y="3284984"/>
            <a:ext cx="8640960" cy="3384376"/>
          </a:xfrm>
          <a:prstGeom prst="rect">
            <a:avLst/>
          </a:prstGeom>
        </p:spPr>
      </p:pic>
    </p:spTree>
    <p:extLst>
      <p:ext uri="{BB962C8B-B14F-4D97-AF65-F5344CB8AC3E}">
        <p14:creationId xmlns:p14="http://schemas.microsoft.com/office/powerpoint/2010/main" val="26874775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a-DK" b="0" dirty="0"/>
              <a:t/>
            </a:r>
            <a:br>
              <a:rPr lang="da-DK" b="0" dirty="0"/>
            </a:br>
            <a:r>
              <a:rPr lang="da-DK" b="0" dirty="0"/>
              <a:t>Value Propositions </a:t>
            </a:r>
            <a:endParaRPr lang="da-DK" dirty="0"/>
          </a:p>
        </p:txBody>
      </p:sp>
      <p:sp>
        <p:nvSpPr>
          <p:cNvPr id="3" name="Pladsholder til indhold 2"/>
          <p:cNvSpPr>
            <a:spLocks noGrp="1"/>
          </p:cNvSpPr>
          <p:nvPr>
            <p:ph idx="1"/>
          </p:nvPr>
        </p:nvSpPr>
        <p:spPr>
          <a:xfrm>
            <a:off x="457200" y="1600200"/>
            <a:ext cx="4042792" cy="4525963"/>
          </a:xfrm>
        </p:spPr>
        <p:txBody>
          <a:bodyPr/>
          <a:lstStyle/>
          <a:p>
            <a:endParaRPr lang="da-DK" b="0" dirty="0"/>
          </a:p>
          <a:p>
            <a:r>
              <a:rPr lang="da-DK" i="1" dirty="0"/>
              <a:t>Beskriver de fordele som kunderne kan forvente af dine produkter og serviceydelser.</a:t>
            </a:r>
            <a:endParaRPr lang="da-DK" dirty="0"/>
          </a:p>
        </p:txBody>
      </p:sp>
      <p:pic>
        <p:nvPicPr>
          <p:cNvPr id="4" name="Billed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53939" y="1772816"/>
            <a:ext cx="4890061" cy="3667546"/>
          </a:xfrm>
          <a:prstGeom prst="rect">
            <a:avLst/>
          </a:prstGeom>
        </p:spPr>
      </p:pic>
    </p:spTree>
    <p:extLst>
      <p:ext uri="{BB962C8B-B14F-4D97-AF65-F5344CB8AC3E}">
        <p14:creationId xmlns:p14="http://schemas.microsoft.com/office/powerpoint/2010/main" val="232909212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da-DK"/>
          </a:p>
        </p:txBody>
      </p:sp>
      <p:sp>
        <p:nvSpPr>
          <p:cNvPr id="3" name="Pladsholder til indhold 2"/>
          <p:cNvSpPr>
            <a:spLocks noGrp="1"/>
          </p:cNvSpPr>
          <p:nvPr>
            <p:ph idx="1"/>
          </p:nvPr>
        </p:nvSpPr>
        <p:spPr/>
        <p:txBody>
          <a:bodyPr/>
          <a:lstStyle/>
          <a:p>
            <a:endParaRPr lang="da-DK"/>
          </a:p>
        </p:txBody>
      </p:sp>
      <p:pic>
        <p:nvPicPr>
          <p:cNvPr id="4" name="Billede 3"/>
          <p:cNvPicPr>
            <a:picLocks noChangeAspect="1"/>
          </p:cNvPicPr>
          <p:nvPr/>
        </p:nvPicPr>
        <p:blipFill rotWithShape="1">
          <a:blip r:embed="rId2"/>
          <a:srcRect l="3511" t="26115" r="27862" b="13654"/>
          <a:stretch/>
        </p:blipFill>
        <p:spPr>
          <a:xfrm>
            <a:off x="107504" y="1268760"/>
            <a:ext cx="8928992" cy="4176464"/>
          </a:xfrm>
          <a:prstGeom prst="rect">
            <a:avLst/>
          </a:prstGeom>
        </p:spPr>
      </p:pic>
    </p:spTree>
    <p:extLst>
      <p:ext uri="{BB962C8B-B14F-4D97-AF65-F5344CB8AC3E}">
        <p14:creationId xmlns:p14="http://schemas.microsoft.com/office/powerpoint/2010/main" val="377048329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dirty="0" smtClean="0"/>
              <a:t>MATCH</a:t>
            </a:r>
            <a:endParaRPr lang="da-DK" dirty="0"/>
          </a:p>
        </p:txBody>
      </p:sp>
      <p:sp>
        <p:nvSpPr>
          <p:cNvPr id="3" name="Pladsholder til indhold 2"/>
          <p:cNvSpPr>
            <a:spLocks noGrp="1"/>
          </p:cNvSpPr>
          <p:nvPr>
            <p:ph idx="1"/>
          </p:nvPr>
        </p:nvSpPr>
        <p:spPr/>
        <p:txBody>
          <a:bodyPr>
            <a:normAutofit fontScale="92500" lnSpcReduction="20000"/>
          </a:bodyPr>
          <a:lstStyle/>
          <a:p>
            <a:r>
              <a:rPr lang="da-DK" b="0" dirty="0"/>
              <a:t>Du opnår et match når kunder begejstres over din Value Proposition, hvilket sker, når du adresserer vigtige opgaver, lindrer ekstreme smerter, og skaber væsentlige gevinster, som betyder noget for kunderne. </a:t>
            </a:r>
            <a:endParaRPr lang="da-DK" b="0" dirty="0" smtClean="0"/>
          </a:p>
          <a:p>
            <a:r>
              <a:rPr lang="da-DK" b="0" dirty="0" smtClean="0"/>
              <a:t>match er svære </a:t>
            </a:r>
            <a:r>
              <a:rPr lang="da-DK" b="0" dirty="0"/>
              <a:t>at finde og vedligeholde. Stræben efter et match er hele essensen i designet af Value Propositions</a:t>
            </a:r>
            <a:r>
              <a:rPr lang="da-DK" b="0" dirty="0" smtClean="0"/>
              <a:t>.</a:t>
            </a:r>
          </a:p>
          <a:p>
            <a:r>
              <a:rPr lang="da-DK" b="0" dirty="0" smtClean="0"/>
              <a:t>kunder </a:t>
            </a:r>
            <a:r>
              <a:rPr lang="da-DK" b="0" dirty="0"/>
              <a:t>er både dommer, jury og bøddel over din Value Proposition. De vil være nådesløse, hvis du ikke finder et match! </a:t>
            </a:r>
            <a:endParaRPr lang="da-DK" dirty="0"/>
          </a:p>
        </p:txBody>
      </p:sp>
    </p:spTree>
    <p:extLst>
      <p:ext uri="{BB962C8B-B14F-4D97-AF65-F5344CB8AC3E}">
        <p14:creationId xmlns:p14="http://schemas.microsoft.com/office/powerpoint/2010/main" val="39410422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dirty="0" smtClean="0"/>
              <a:t>Match - </a:t>
            </a:r>
            <a:r>
              <a:rPr lang="da-DK" b="0" dirty="0"/>
              <a:t>managementbøger.</a:t>
            </a:r>
            <a:endParaRPr lang="da-DK" dirty="0"/>
          </a:p>
        </p:txBody>
      </p:sp>
      <p:pic>
        <p:nvPicPr>
          <p:cNvPr id="4" name="Pladsholder til indhold 3"/>
          <p:cNvPicPr>
            <a:picLocks noGrp="1" noChangeAspect="1"/>
          </p:cNvPicPr>
          <p:nvPr>
            <p:ph idx="1"/>
          </p:nvPr>
        </p:nvPicPr>
        <p:blipFill rotWithShape="1">
          <a:blip r:embed="rId2"/>
          <a:srcRect l="29000" t="20399" r="28126" b="5720"/>
          <a:stretch/>
        </p:blipFill>
        <p:spPr>
          <a:xfrm>
            <a:off x="28244" y="1124744"/>
            <a:ext cx="4468259" cy="4103503"/>
          </a:xfrm>
          <a:prstGeom prst="rect">
            <a:avLst/>
          </a:prstGeom>
        </p:spPr>
      </p:pic>
      <p:pic>
        <p:nvPicPr>
          <p:cNvPr id="5" name="Billede 4"/>
          <p:cNvPicPr>
            <a:picLocks noChangeAspect="1"/>
          </p:cNvPicPr>
          <p:nvPr/>
        </p:nvPicPr>
        <p:blipFill rotWithShape="1">
          <a:blip r:embed="rId3"/>
          <a:srcRect l="4618" t="16769" r="31184" b="9501"/>
          <a:stretch/>
        </p:blipFill>
        <p:spPr>
          <a:xfrm>
            <a:off x="4275878" y="1417638"/>
            <a:ext cx="4896544" cy="2997023"/>
          </a:xfrm>
          <a:prstGeom prst="rect">
            <a:avLst/>
          </a:prstGeom>
        </p:spPr>
      </p:pic>
    </p:spTree>
    <p:extLst>
      <p:ext uri="{BB962C8B-B14F-4D97-AF65-F5344CB8AC3E}">
        <p14:creationId xmlns:p14="http://schemas.microsoft.com/office/powerpoint/2010/main" val="18501274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da-DK" dirty="0" smtClean="0"/>
              <a:t>The Value proposition </a:t>
            </a:r>
            <a:endParaRPr lang="da-DK" dirty="0"/>
          </a:p>
        </p:txBody>
      </p:sp>
      <p:pic>
        <p:nvPicPr>
          <p:cNvPr id="6" name="Pladsholder til indhold 5"/>
          <p:cNvPicPr>
            <a:picLocks noGrp="1" noChangeAspect="1"/>
          </p:cNvPicPr>
          <p:nvPr>
            <p:ph idx="1"/>
          </p:nvPr>
        </p:nvPicPr>
        <p:blipFill rotWithShape="1">
          <a:blip r:embed="rId2">
            <a:extLst>
              <a:ext uri="{28A0092B-C50C-407E-A947-70E740481C1C}">
                <a14:useLocalDpi xmlns:a14="http://schemas.microsoft.com/office/drawing/2010/main" val="0"/>
              </a:ext>
            </a:extLst>
          </a:blip>
          <a:srcRect t="13361" b="11863"/>
          <a:stretch/>
        </p:blipFill>
        <p:spPr>
          <a:xfrm>
            <a:off x="250904" y="1411908"/>
            <a:ext cx="8429000" cy="4459634"/>
          </a:xfrm>
        </p:spPr>
      </p:pic>
    </p:spTree>
    <p:extLst>
      <p:ext uri="{BB962C8B-B14F-4D97-AF65-F5344CB8AC3E}">
        <p14:creationId xmlns:p14="http://schemas.microsoft.com/office/powerpoint/2010/main" val="38664964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77238" y="0"/>
            <a:ext cx="8229600" cy="1143000"/>
          </a:xfrm>
        </p:spPr>
        <p:txBody>
          <a:bodyPr>
            <a:normAutofit fontScale="90000"/>
          </a:bodyPr>
          <a:lstStyle/>
          <a:p>
            <a:r>
              <a:rPr lang="da-DK" b="0" dirty="0"/>
              <a:t/>
            </a:r>
            <a:br>
              <a:rPr lang="da-DK" b="0" dirty="0"/>
            </a:br>
            <a:r>
              <a:rPr lang="da-DK" dirty="0"/>
              <a:t>Værdikort (Value </a:t>
            </a:r>
            <a:r>
              <a:rPr lang="da-DK" dirty="0" err="1"/>
              <a:t>Map</a:t>
            </a:r>
            <a:r>
              <a:rPr lang="da-DK" dirty="0"/>
              <a:t>) </a:t>
            </a:r>
          </a:p>
        </p:txBody>
      </p:sp>
      <p:sp>
        <p:nvSpPr>
          <p:cNvPr id="3" name="Pladsholder til indhold 2"/>
          <p:cNvSpPr>
            <a:spLocks noGrp="1"/>
          </p:cNvSpPr>
          <p:nvPr>
            <p:ph idx="1"/>
          </p:nvPr>
        </p:nvSpPr>
        <p:spPr>
          <a:xfrm>
            <a:off x="395536" y="607027"/>
            <a:ext cx="8229600" cy="4525963"/>
          </a:xfrm>
        </p:spPr>
        <p:txBody>
          <a:bodyPr/>
          <a:lstStyle/>
          <a:p>
            <a:pPr marL="0" indent="0">
              <a:buNone/>
            </a:pPr>
            <a:endParaRPr lang="da-DK" b="0" dirty="0"/>
          </a:p>
          <a:p>
            <a:r>
              <a:rPr lang="da-DK" dirty="0"/>
              <a:t>Værdikortet beskriver egenskaberne i en bestemt Value Proposition i din forretningsmodel, på en mere struktureret og detaljeret måde. Det deler din Value Proposition op i produkter og serviceydelser, smertestillere og </a:t>
            </a:r>
            <a:r>
              <a:rPr lang="da-DK" dirty="0" err="1"/>
              <a:t>gevinstskabere</a:t>
            </a:r>
            <a:r>
              <a:rPr lang="da-DK" dirty="0"/>
              <a:t>. </a:t>
            </a:r>
          </a:p>
        </p:txBody>
      </p:sp>
      <p:pic>
        <p:nvPicPr>
          <p:cNvPr id="4" name="Billede 3"/>
          <p:cNvPicPr>
            <a:picLocks noChangeAspect="1"/>
          </p:cNvPicPr>
          <p:nvPr/>
        </p:nvPicPr>
        <p:blipFill rotWithShape="1">
          <a:blip r:embed="rId2"/>
          <a:srcRect l="36164" t="7422" r="17347" b="7424"/>
          <a:stretch/>
        </p:blipFill>
        <p:spPr>
          <a:xfrm>
            <a:off x="899592" y="4365104"/>
            <a:ext cx="2139165" cy="2088232"/>
          </a:xfrm>
          <a:prstGeom prst="rect">
            <a:avLst/>
          </a:prstGeom>
        </p:spPr>
      </p:pic>
    </p:spTree>
    <p:extLst>
      <p:ext uri="{BB962C8B-B14F-4D97-AF65-F5344CB8AC3E}">
        <p14:creationId xmlns:p14="http://schemas.microsoft.com/office/powerpoint/2010/main" val="9025718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dirty="0" smtClean="0"/>
              <a:t>Kundeprofil</a:t>
            </a:r>
            <a:endParaRPr lang="da-DK" dirty="0"/>
          </a:p>
        </p:txBody>
      </p:sp>
      <p:sp>
        <p:nvSpPr>
          <p:cNvPr id="3" name="Pladsholder til indhold 2"/>
          <p:cNvSpPr>
            <a:spLocks noGrp="1"/>
          </p:cNvSpPr>
          <p:nvPr>
            <p:ph idx="1"/>
          </p:nvPr>
        </p:nvSpPr>
        <p:spPr/>
        <p:txBody>
          <a:bodyPr>
            <a:normAutofit/>
          </a:bodyPr>
          <a:lstStyle/>
          <a:p>
            <a:r>
              <a:rPr lang="da-DK" sz="2400" dirty="0"/>
              <a:t>Overvej hvilke ”job” de har, der skal løses. Hvad er det, de ønsker at få gjort? </a:t>
            </a:r>
            <a:r>
              <a:rPr lang="da-DK" sz="2400" dirty="0" err="1"/>
              <a:t>F.eks</a:t>
            </a:r>
            <a:r>
              <a:rPr lang="da-DK" sz="2400" dirty="0"/>
              <a:t>,. så skal en telefon kunne ringe, sende sms’er, tage billeder mm.</a:t>
            </a:r>
          </a:p>
          <a:p>
            <a:r>
              <a:rPr lang="da-DK" sz="2400" dirty="0"/>
              <a:t>Hvilke ”</a:t>
            </a:r>
            <a:r>
              <a:rPr lang="da-DK" sz="2400" dirty="0" err="1"/>
              <a:t>pains</a:t>
            </a:r>
            <a:r>
              <a:rPr lang="da-DK" sz="2400" dirty="0"/>
              <a:t>” oplever de. Hvad frustrer dem af, hvilke </a:t>
            </a:r>
            <a:r>
              <a:rPr lang="da-DK" sz="2400" dirty="0" err="1"/>
              <a:t>costs</a:t>
            </a:r>
            <a:r>
              <a:rPr lang="da-DK" sz="2400" dirty="0"/>
              <a:t> oplever de, tid, budget etc. For telefoner er batteritid, pris, uoverskuelig abonnementer, dårlig billedkvalitet etc. for eksempel potentielle </a:t>
            </a:r>
            <a:r>
              <a:rPr lang="da-DK" sz="2400" dirty="0" err="1"/>
              <a:t>pains</a:t>
            </a:r>
            <a:r>
              <a:rPr lang="da-DK" sz="2400" dirty="0"/>
              <a:t>.</a:t>
            </a:r>
          </a:p>
          <a:p>
            <a:r>
              <a:rPr lang="da-DK" sz="2400" dirty="0"/>
              <a:t>Hvilke </a:t>
            </a:r>
            <a:r>
              <a:rPr lang="da-DK" sz="2400" dirty="0" err="1"/>
              <a:t>gains</a:t>
            </a:r>
            <a:r>
              <a:rPr lang="da-DK" sz="2400" dirty="0"/>
              <a:t> ønsker de at opleve? Hvad forventer de? (Fra f.eks. produktets design, service, etc.) F.eks. lækkert design, prestige, ved at have nyeste telefon, let at bruge etc.</a:t>
            </a:r>
          </a:p>
          <a:p>
            <a:endParaRPr lang="da-DK" dirty="0"/>
          </a:p>
        </p:txBody>
      </p:sp>
      <p:pic>
        <p:nvPicPr>
          <p:cNvPr id="4" name="Billede 3"/>
          <p:cNvPicPr>
            <a:picLocks noChangeAspect="1"/>
          </p:cNvPicPr>
          <p:nvPr/>
        </p:nvPicPr>
        <p:blipFill rotWithShape="1">
          <a:blip r:embed="rId2"/>
          <a:srcRect l="37271" t="15731" r="5726" b="20923"/>
          <a:stretch/>
        </p:blipFill>
        <p:spPr>
          <a:xfrm>
            <a:off x="179512" y="5519783"/>
            <a:ext cx="2664296" cy="1577884"/>
          </a:xfrm>
          <a:prstGeom prst="rect">
            <a:avLst/>
          </a:prstGeom>
        </p:spPr>
      </p:pic>
      <p:pic>
        <p:nvPicPr>
          <p:cNvPr id="5" name="Billede 4"/>
          <p:cNvPicPr>
            <a:picLocks noChangeAspect="1"/>
          </p:cNvPicPr>
          <p:nvPr/>
        </p:nvPicPr>
        <p:blipFill rotWithShape="1">
          <a:blip r:embed="rId3"/>
          <a:srcRect t="12201" b="5684"/>
          <a:stretch/>
        </p:blipFill>
        <p:spPr>
          <a:xfrm>
            <a:off x="7229306" y="30223"/>
            <a:ext cx="1735182" cy="1589271"/>
          </a:xfrm>
          <a:prstGeom prst="rect">
            <a:avLst/>
          </a:prstGeom>
        </p:spPr>
      </p:pic>
    </p:spTree>
    <p:extLst>
      <p:ext uri="{BB962C8B-B14F-4D97-AF65-F5344CB8AC3E}">
        <p14:creationId xmlns:p14="http://schemas.microsoft.com/office/powerpoint/2010/main" val="11306167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dirty="0" smtClean="0"/>
              <a:t>Kundeopgaver</a:t>
            </a:r>
            <a:endParaRPr lang="da-DK" dirty="0"/>
          </a:p>
        </p:txBody>
      </p:sp>
      <p:sp>
        <p:nvSpPr>
          <p:cNvPr id="3" name="Pladsholder til indhold 2"/>
          <p:cNvSpPr>
            <a:spLocks noGrp="1"/>
          </p:cNvSpPr>
          <p:nvPr>
            <p:ph idx="1"/>
          </p:nvPr>
        </p:nvSpPr>
        <p:spPr/>
        <p:txBody>
          <a:bodyPr/>
          <a:lstStyle/>
          <a:p>
            <a:pPr marL="0" indent="0">
              <a:buNone/>
            </a:pPr>
            <a:r>
              <a:rPr lang="da-DK" b="0" dirty="0"/>
              <a:t>Opgaver beskriver de ting dine kunder forsøger at få udført på deres arbejde eller i deres liv. </a:t>
            </a:r>
            <a:endParaRPr lang="da-DK" b="0" dirty="0" smtClean="0"/>
          </a:p>
          <a:p>
            <a:r>
              <a:rPr lang="da-DK" b="0" dirty="0" smtClean="0"/>
              <a:t>Du </a:t>
            </a:r>
            <a:r>
              <a:rPr lang="da-DK" b="0" dirty="0"/>
              <a:t>skal skelne mellem tre hovedtyper af kundeopgaver og understøttende opgaver, der skal udføres</a:t>
            </a:r>
            <a:r>
              <a:rPr lang="da-DK" b="0" dirty="0" smtClean="0"/>
              <a:t>:</a:t>
            </a:r>
          </a:p>
          <a:p>
            <a:r>
              <a:rPr lang="da-DK" dirty="0"/>
              <a:t>Funktionelle opgaver </a:t>
            </a:r>
            <a:endParaRPr lang="da-DK" dirty="0" smtClean="0"/>
          </a:p>
          <a:p>
            <a:r>
              <a:rPr lang="da-DK" dirty="0"/>
              <a:t>Sociale </a:t>
            </a:r>
            <a:r>
              <a:rPr lang="da-DK" dirty="0" smtClean="0"/>
              <a:t>opgaver</a:t>
            </a:r>
          </a:p>
          <a:p>
            <a:r>
              <a:rPr lang="da-DK" dirty="0"/>
              <a:t>Personlige/følelsesmæssige opgaver </a:t>
            </a:r>
          </a:p>
        </p:txBody>
      </p:sp>
    </p:spTree>
    <p:extLst>
      <p:ext uri="{BB962C8B-B14F-4D97-AF65-F5344CB8AC3E}">
        <p14:creationId xmlns:p14="http://schemas.microsoft.com/office/powerpoint/2010/main" val="281590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da-DK" dirty="0" smtClean="0"/>
              <a:t>Kundeopgaver </a:t>
            </a:r>
            <a:endParaRPr lang="da-DK" dirty="0"/>
          </a:p>
        </p:txBody>
      </p:sp>
      <p:sp>
        <p:nvSpPr>
          <p:cNvPr id="3" name="Pladsholder til indhold 2"/>
          <p:cNvSpPr>
            <a:spLocks noGrp="1"/>
          </p:cNvSpPr>
          <p:nvPr>
            <p:ph idx="1"/>
          </p:nvPr>
        </p:nvSpPr>
        <p:spPr/>
        <p:txBody>
          <a:bodyPr>
            <a:normAutofit fontScale="70000" lnSpcReduction="20000"/>
          </a:bodyPr>
          <a:lstStyle/>
          <a:p>
            <a:pPr marL="0" indent="0">
              <a:buNone/>
            </a:pPr>
            <a:r>
              <a:rPr lang="da-DK" dirty="0"/>
              <a:t>Funktionelle opgaver</a:t>
            </a:r>
            <a:endParaRPr lang="da-DK" b="0" dirty="0" smtClean="0"/>
          </a:p>
          <a:p>
            <a:r>
              <a:rPr lang="da-DK" b="0" dirty="0" smtClean="0"/>
              <a:t>Når </a:t>
            </a:r>
            <a:r>
              <a:rPr lang="da-DK" b="0" dirty="0"/>
              <a:t>dine kunder forsøger at ud- eller fuldføre en bestemt opgave eller løse et specifikt problem, for eksempel slå græsset, som forbruger spise sundt, skrive en rapport eller hjælpe kunder på jobbet</a:t>
            </a:r>
            <a:r>
              <a:rPr lang="da-DK" b="0" dirty="0" smtClean="0"/>
              <a:t>.</a:t>
            </a:r>
          </a:p>
          <a:p>
            <a:pPr marL="0" indent="0">
              <a:buNone/>
            </a:pPr>
            <a:r>
              <a:rPr lang="da-DK" dirty="0"/>
              <a:t>Sociale </a:t>
            </a:r>
            <a:r>
              <a:rPr lang="da-DK" dirty="0" smtClean="0"/>
              <a:t>opgaver</a:t>
            </a:r>
          </a:p>
          <a:p>
            <a:r>
              <a:rPr lang="da-DK" b="0" dirty="0"/>
              <a:t>Når dine kunder ønsker at fremstå godt eller opnå magt eller status. Disse opgaver beskriver, hvordan kunderne gerne vil opfattes af andre, for eksempel som forbruger se trendy ud eller virke kompetent på jobbet</a:t>
            </a:r>
            <a:r>
              <a:rPr lang="da-DK" b="0" dirty="0" smtClean="0"/>
              <a:t>.</a:t>
            </a:r>
          </a:p>
          <a:p>
            <a:pPr marL="0" indent="0">
              <a:buNone/>
            </a:pPr>
            <a:r>
              <a:rPr lang="da-DK" dirty="0"/>
              <a:t>Personlige/følelsesmæssige </a:t>
            </a:r>
            <a:r>
              <a:rPr lang="da-DK" dirty="0" smtClean="0"/>
              <a:t>opgaver</a:t>
            </a:r>
          </a:p>
          <a:p>
            <a:r>
              <a:rPr lang="da-DK" b="0" dirty="0"/>
              <a:t>Når dine kunder søger en bestemt følelsesmæssig tilstand, som at have det godt eller føle sig sikker, f.eks. at have ro i sindet vedrørende sine private investeringer, eller opnå følelsen af jobsikkerhed på sin arbejdsplads.</a:t>
            </a:r>
            <a:endParaRPr lang="da-DK" dirty="0"/>
          </a:p>
        </p:txBody>
      </p:sp>
    </p:spTree>
    <p:extLst>
      <p:ext uri="{BB962C8B-B14F-4D97-AF65-F5344CB8AC3E}">
        <p14:creationId xmlns:p14="http://schemas.microsoft.com/office/powerpoint/2010/main" val="38430784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a-DK" dirty="0" smtClean="0"/>
              <a:t>Kundeopgaver – </a:t>
            </a:r>
            <a:br>
              <a:rPr lang="da-DK" dirty="0" smtClean="0"/>
            </a:br>
            <a:r>
              <a:rPr lang="da-DK" dirty="0" smtClean="0"/>
              <a:t>Understøttende </a:t>
            </a:r>
            <a:r>
              <a:rPr lang="da-DK" dirty="0"/>
              <a:t>opgaver</a:t>
            </a:r>
          </a:p>
        </p:txBody>
      </p:sp>
      <p:sp>
        <p:nvSpPr>
          <p:cNvPr id="3" name="Pladsholder til indhold 2"/>
          <p:cNvSpPr>
            <a:spLocks noGrp="1"/>
          </p:cNvSpPr>
          <p:nvPr>
            <p:ph idx="1"/>
          </p:nvPr>
        </p:nvSpPr>
        <p:spPr/>
        <p:txBody>
          <a:bodyPr>
            <a:normAutofit fontScale="70000" lnSpcReduction="20000"/>
          </a:bodyPr>
          <a:lstStyle/>
          <a:p>
            <a:pPr marL="0" indent="0">
              <a:buNone/>
            </a:pPr>
            <a:r>
              <a:rPr lang="da-DK" b="0" dirty="0"/>
              <a:t>Kunder udfører også understøttende opgaver i forbindelse med indkøb og forbrug af værdier, enten som forbrugere eller fagfolk. Disse opgaver udspringer af tre forskellige roller</a:t>
            </a:r>
            <a:r>
              <a:rPr lang="da-DK" b="0" dirty="0" smtClean="0"/>
              <a:t>:</a:t>
            </a:r>
          </a:p>
          <a:p>
            <a:endParaRPr lang="da-DK" b="0" dirty="0"/>
          </a:p>
          <a:p>
            <a:r>
              <a:rPr lang="da-DK" b="0" dirty="0"/>
              <a:t>KØBER AF VÆRDI: Opgaver </a:t>
            </a:r>
            <a:r>
              <a:rPr lang="da-DK" b="0" dirty="0" err="1"/>
              <a:t>ifm</a:t>
            </a:r>
            <a:r>
              <a:rPr lang="da-DK" b="0" dirty="0"/>
              <a:t>. køb af værdi, som at sammenligne tilbud, beslutte hvilke produkter der skal købes, stå i kø ved kassen, gennemføre et køb eller modtage et produkt eller en serviceydelse. </a:t>
            </a:r>
          </a:p>
          <a:p>
            <a:r>
              <a:rPr lang="da-DK" b="0" dirty="0"/>
              <a:t>MEDSKABER AF VÆRDI: Opgaver </a:t>
            </a:r>
            <a:r>
              <a:rPr lang="da-DK" b="0" dirty="0" err="1"/>
              <a:t>ifm</a:t>
            </a:r>
            <a:r>
              <a:rPr lang="da-DK" b="0" dirty="0"/>
              <a:t>. samarbejdet om at skabe værdi med din organisation, som ved at skrive produktanmeldelser og -feedback på nettet eller endda deltage i designet af et produkt eller serviceydelse.</a:t>
            </a:r>
          </a:p>
          <a:p>
            <a:r>
              <a:rPr lang="da-DK" b="0" dirty="0"/>
              <a:t>OVERFØRER AF VÆRDI: Opgaver i forbindelse med afslutningen af en Value Propositions livscyklus, som annullering af et abonnement, bortskaffelse af et produkt, overførsel af det til andre, eller videresalg af det.</a:t>
            </a:r>
          </a:p>
          <a:p>
            <a:endParaRPr lang="da-DK" dirty="0"/>
          </a:p>
        </p:txBody>
      </p:sp>
    </p:spTree>
    <p:extLst>
      <p:ext uri="{BB962C8B-B14F-4D97-AF65-F5344CB8AC3E}">
        <p14:creationId xmlns:p14="http://schemas.microsoft.com/office/powerpoint/2010/main" val="1351767521"/>
      </p:ext>
    </p:extLst>
  </p:cSld>
  <p:clrMapOvr>
    <a:masterClrMapping/>
  </p:clrMapOvr>
</p:sld>
</file>

<file path=ppt/theme/theme1.xml><?xml version="1.0" encoding="utf-8"?>
<a:theme xmlns:a="http://schemas.openxmlformats.org/drawingml/2006/main" name="Kontortema">
  <a:themeElements>
    <a:clrScheme name="Brugerdefineret 1">
      <a:dk1>
        <a:sysClr val="windowText" lastClr="000000"/>
      </a:dk1>
      <a:lt1>
        <a:sysClr val="window" lastClr="FFFFFF"/>
      </a:lt1>
      <a:dk2>
        <a:srgbClr val="B92433"/>
      </a:dk2>
      <a:lt2>
        <a:srgbClr val="EEECE1"/>
      </a:lt2>
      <a:accent1>
        <a:srgbClr val="00B0D0"/>
      </a:accent1>
      <a:accent2>
        <a:srgbClr val="FAA61D"/>
      </a:accent2>
      <a:accent3>
        <a:srgbClr val="A4AA64"/>
      </a:accent3>
      <a:accent4>
        <a:srgbClr val="B92433"/>
      </a:accent4>
      <a:accent5>
        <a:srgbClr val="00849C"/>
      </a:accent5>
      <a:accent6>
        <a:srgbClr val="8064A2"/>
      </a:accent6>
      <a:hlink>
        <a:srgbClr val="0000FF"/>
      </a:hlink>
      <a:folHlink>
        <a:srgbClr val="800080"/>
      </a:folHlink>
    </a:clrScheme>
    <a:fontScheme name="Kont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Kont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1657</TotalTime>
  <Words>2550</Words>
  <Application>Microsoft Office PowerPoint</Application>
  <PresentationFormat>Skærmshow (4:3)</PresentationFormat>
  <Paragraphs>155</Paragraphs>
  <Slides>32</Slides>
  <Notes>0</Notes>
  <HiddenSlides>0</HiddenSlides>
  <MMClips>0</MMClips>
  <ScaleCrop>false</ScaleCrop>
  <HeadingPairs>
    <vt:vector size="6" baseType="variant">
      <vt:variant>
        <vt:lpstr>Benyttede skrifttyper</vt:lpstr>
      </vt:variant>
      <vt:variant>
        <vt:i4>2</vt:i4>
      </vt:variant>
      <vt:variant>
        <vt:lpstr>Tema</vt:lpstr>
      </vt:variant>
      <vt:variant>
        <vt:i4>1</vt:i4>
      </vt:variant>
      <vt:variant>
        <vt:lpstr>Slidetitler</vt:lpstr>
      </vt:variant>
      <vt:variant>
        <vt:i4>32</vt:i4>
      </vt:variant>
    </vt:vector>
  </HeadingPairs>
  <TitlesOfParts>
    <vt:vector size="35" baseType="lpstr">
      <vt:lpstr>Arial</vt:lpstr>
      <vt:lpstr>Calibri</vt:lpstr>
      <vt:lpstr>Kontortema</vt:lpstr>
      <vt:lpstr>Virksomheden </vt:lpstr>
      <vt:lpstr>Business Model Canvas </vt:lpstr>
      <vt:lpstr> Value Propositions </vt:lpstr>
      <vt:lpstr>The Value proposition </vt:lpstr>
      <vt:lpstr> Værdikort (Value Map) </vt:lpstr>
      <vt:lpstr>Kundeprofil</vt:lpstr>
      <vt:lpstr>Kundeopgaver</vt:lpstr>
      <vt:lpstr>Kundeopgaver </vt:lpstr>
      <vt:lpstr>Kundeopgaver –  Understøttende opgaver</vt:lpstr>
      <vt:lpstr>Opgavekontekst</vt:lpstr>
      <vt:lpstr>Pain - Kundesmerter</vt:lpstr>
      <vt:lpstr>Pain - Kundesmerter</vt:lpstr>
      <vt:lpstr>Pain – spørgsmål eksempel</vt:lpstr>
      <vt:lpstr>Kundegevinster</vt:lpstr>
      <vt:lpstr>Kundegevinster</vt:lpstr>
      <vt:lpstr>Kundegevinst – spørgsmål eksempel</vt:lpstr>
      <vt:lpstr>Eksempel Profil af en “Management-bog læser” </vt:lpstr>
      <vt:lpstr>Rangordning af opgaver, smerter og gevinster</vt:lpstr>
      <vt:lpstr>Rangordning</vt:lpstr>
      <vt:lpstr>Sammenhæng</vt:lpstr>
      <vt:lpstr>Øvelse – sæt dig i kundernes sted</vt:lpstr>
      <vt:lpstr>Design din value proposition</vt:lpstr>
      <vt:lpstr>Værdikortet Produkter og serviceydelser</vt:lpstr>
      <vt:lpstr>Smertestillere</vt:lpstr>
      <vt:lpstr>Smertestillere</vt:lpstr>
      <vt:lpstr>Gevinstskabere</vt:lpstr>
      <vt:lpstr>Gevinstskabere</vt:lpstr>
      <vt:lpstr>Kortlægning af Value Proposition for Value Proposition Design</vt:lpstr>
      <vt:lpstr>Øvelse</vt:lpstr>
      <vt:lpstr>PowerPoint-præsentation</vt:lpstr>
      <vt:lpstr>MATCH</vt:lpstr>
      <vt:lpstr>Match - managementbøger.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Dias nummer 1</dc:title>
  <dc:creator>Ikke angivet</dc:creator>
  <cp:lastModifiedBy>Lotte Soelberg Kronbæk</cp:lastModifiedBy>
  <cp:revision>147</cp:revision>
  <dcterms:created xsi:type="dcterms:W3CDTF">2009-11-22T11:40:06Z</dcterms:created>
  <dcterms:modified xsi:type="dcterms:W3CDTF">2017-11-10T07:14:20Z</dcterms:modified>
</cp:coreProperties>
</file>